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267" r:id="rId6"/>
    <p:sldId id="265" r:id="rId7"/>
    <p:sldId id="299" r:id="rId8"/>
    <p:sldId id="271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293" r:id="rId17"/>
    <p:sldId id="272" r:id="rId18"/>
    <p:sldId id="273" r:id="rId19"/>
    <p:sldId id="294" r:id="rId20"/>
    <p:sldId id="288" r:id="rId21"/>
    <p:sldId id="296" r:id="rId22"/>
    <p:sldId id="289" r:id="rId23"/>
    <p:sldId id="290" r:id="rId24"/>
    <p:sldId id="291" r:id="rId2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8FBFCC-0D25-E378-DA0A-7F1B9D431E04}" v="1450" dt="2026-01-19T14:24:57.855"/>
    <p1510:client id="{CFDCAE52-973F-C414-13FE-FC6E138EB917}" v="110" dt="2026-01-19T14:29:21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62"/>
    <p:restoredTop sz="87093"/>
  </p:normalViewPr>
  <p:slideViewPr>
    <p:cSldViewPr snapToGrid="0">
      <p:cViewPr>
        <p:scale>
          <a:sx n="70" d="100"/>
          <a:sy n="70" d="100"/>
        </p:scale>
        <p:origin x="14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41285-CC27-DA4B-92C5-8A609DF5BD9A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D0A1C-2D10-3542-8BF8-FAB832CC5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47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D0A1C-2D10-3542-8BF8-FAB832CC5BD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326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D0A1C-2D10-3542-8BF8-FAB832CC5BD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396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D0A1C-2D10-3542-8BF8-FAB832CC5BD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032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purple gradient&#10;&#10;AI-generated content may be incorrect.">
            <a:extLst>
              <a:ext uri="{FF2B5EF4-FFF2-40B4-BE49-F238E27FC236}">
                <a16:creationId xmlns:a16="http://schemas.microsoft.com/office/drawing/2014/main" id="{3E5B16CC-FACB-11D9-C7DD-0D4418343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AF2DC6-1D8F-68F6-3F7B-6B2555D1BB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0" i="0">
                <a:solidFill>
                  <a:schemeClr val="bg1"/>
                </a:solidFill>
                <a:latin typeface="Alexandria ExtraLight" pitchFamily="2" charset="-78"/>
                <a:cs typeface="Alexandria ExtraLight" pitchFamily="2" charset="-78"/>
              </a:defRPr>
            </a:lvl1pPr>
          </a:lstStyle>
          <a:p>
            <a:r>
              <a:rPr lang="en-GB" dirty="0"/>
              <a:t>Welcome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5482CB-F176-DF59-B8F5-4EFEB36F28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47515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6000" b="0" i="0">
                <a:solidFill>
                  <a:schemeClr val="bg1"/>
                </a:solidFill>
                <a:latin typeface="Alexandria Light" pitchFamily="2" charset="-78"/>
                <a:cs typeface="Alexandria Light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We are </a:t>
            </a:r>
            <a:r>
              <a:rPr lang="en-GB" dirty="0" err="1"/>
              <a:t>Gynaia</a:t>
            </a:r>
            <a:r>
              <a:rPr lang="en-GB" dirty="0"/>
              <a:t>.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D6BC3-F4CB-1632-73F1-6F4A8958C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x-none" dirty="0">
                <a:latin typeface="Alexandria Light" pitchFamily="2" charset="-78"/>
                <a:cs typeface="Alexandria Light" pitchFamily="2" charset="-78"/>
              </a:rPr>
              <a:t>Gynaia</a:t>
            </a:r>
            <a:r>
              <a:rPr lang="x-none" dirty="0"/>
              <a:t> presentation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1899C-1182-EA5E-49A4-E62428A32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0C783-4455-0639-C834-17536673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9" name="Picture 8" descr="A blue and black logo&#10;&#10;AI-generated content may be incorrect.">
            <a:extLst>
              <a:ext uri="{FF2B5EF4-FFF2-40B4-BE49-F238E27FC236}">
                <a16:creationId xmlns:a16="http://schemas.microsoft.com/office/drawing/2014/main" id="{45B32874-3042-B84E-7C5F-766A99C305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586345" y="-565168"/>
            <a:ext cx="5762662" cy="5762662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42EDCA84-E2CE-C356-80CA-65F91DDFEE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43362" y="4766754"/>
            <a:ext cx="1928618" cy="68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20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CFBFB-851D-0508-5ABB-7055435D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92D77-4344-7BF4-1F13-7E545D527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60-73CB-BAF9-3DEE-AC8900618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BCC40-CADA-1293-79DA-AB646CA1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E9052-DB2B-DCA0-6DDB-BE982B1A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C4C5BEEF-3C86-8194-DBF9-6E0157DAA6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A953DB45-0167-D1B3-0E2C-6BEF5D50B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6000"/>
          </a:blip>
          <a:stretch>
            <a:fillRect/>
          </a:stretch>
        </p:blipFill>
        <p:spPr>
          <a:xfrm>
            <a:off x="7169678" y="-875946"/>
            <a:ext cx="6373636" cy="63736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CFBFB-851D-0508-5ABB-7055435D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92D77-4344-7BF4-1F13-7E545D527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60-73CB-BAF9-3DEE-AC8900618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BCC40-CADA-1293-79DA-AB646CA1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E9052-DB2B-DCA0-6DDB-BE982B1A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 descr="A white and black logo&#10;&#10;AI-generated content may be incorrect.">
            <a:extLst>
              <a:ext uri="{FF2B5EF4-FFF2-40B4-BE49-F238E27FC236}">
                <a16:creationId xmlns:a16="http://schemas.microsoft.com/office/drawing/2014/main" id="{045A26FF-F801-0645-2DE2-A6717532B2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66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CFBFB-851D-0508-5ABB-7055435D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92D77-4344-7BF4-1F13-7E545D527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60-73CB-BAF9-3DEE-AC8900618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BCC40-CADA-1293-79DA-AB646CA1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E9052-DB2B-DCA0-6DDB-BE982B1A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 descr="A white and black logo&#10;&#10;AI-generated content may be incorrect.">
            <a:extLst>
              <a:ext uri="{FF2B5EF4-FFF2-40B4-BE49-F238E27FC236}">
                <a16:creationId xmlns:a16="http://schemas.microsoft.com/office/drawing/2014/main" id="{045A26FF-F801-0645-2DE2-A6717532B2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7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CFBFB-851D-0508-5ABB-7055435D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92D77-4344-7BF4-1F13-7E545D527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60-73CB-BAF9-3DEE-AC8900618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BCC40-CADA-1293-79DA-AB646CA1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E9052-DB2B-DCA0-6DDB-BE982B1A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C4C5BEEF-3C86-8194-DBF9-6E0157DAA6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05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51820-394A-F774-2B5D-F6C210E7E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2296" y="1635919"/>
            <a:ext cx="5145154" cy="2852737"/>
          </a:xfrm>
        </p:spPr>
        <p:txBody>
          <a:bodyPr anchor="b"/>
          <a:lstStyle>
            <a:lvl1pPr>
              <a:defRPr sz="6000" b="0" i="0">
                <a:solidFill>
                  <a:schemeClr val="accent2"/>
                </a:solidFill>
                <a:latin typeface="Alexandria ExtraLight" pitchFamily="2" charset="-78"/>
                <a:cs typeface="Alexandria ExtraLight" pitchFamily="2" charset="-78"/>
              </a:defRPr>
            </a:lvl1pPr>
          </a:lstStyle>
          <a:p>
            <a:r>
              <a:rPr lang="en-GB" dirty="0"/>
              <a:t>Titel here.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2403A3-3AC2-79B5-C22D-CB672B3789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02296" y="4589463"/>
            <a:ext cx="5145154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Alexandria Medium" pitchFamily="2" charset="-78"/>
                <a:cs typeface="Alexandria Medium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Subtitel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B2176-B9BA-3DD6-1AFE-9FFF799BC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EEF8C-8949-B405-2497-1978633C0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4A9F5-EAF8-798F-8DBA-D89EF284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5" name="Picture 14" descr="A close-up of a doctor&#10;&#10;AI-generated content may be incorrect.">
            <a:extLst>
              <a:ext uri="{FF2B5EF4-FFF2-40B4-BE49-F238E27FC236}">
                <a16:creationId xmlns:a16="http://schemas.microsoft.com/office/drawing/2014/main" id="{A869D587-AC93-D26B-3782-4E07EA05D9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8622" y="-159347"/>
            <a:ext cx="7772400" cy="54989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A91E62-1787-CD42-5B99-242F6BD300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pic>
        <p:nvPicPr>
          <p:cNvPr id="18" name="Picture 17" descr="A blue and black logo&#10;&#10;AI-generated content may be incorrect.">
            <a:extLst>
              <a:ext uri="{FF2B5EF4-FFF2-40B4-BE49-F238E27FC236}">
                <a16:creationId xmlns:a16="http://schemas.microsoft.com/office/drawing/2014/main" id="{1D2E2B28-723E-F531-2330-2784370974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02750" y="807182"/>
            <a:ext cx="2051050" cy="7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40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51820-394A-F774-2B5D-F6C210E7E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2296" y="1635919"/>
            <a:ext cx="5145154" cy="2852737"/>
          </a:xfrm>
        </p:spPr>
        <p:txBody>
          <a:bodyPr anchor="b"/>
          <a:lstStyle>
            <a:lvl1pPr>
              <a:defRPr sz="6000" b="0" i="0">
                <a:solidFill>
                  <a:schemeClr val="accent2"/>
                </a:solidFill>
                <a:latin typeface="Alexandria ExtraLight" pitchFamily="2" charset="-78"/>
                <a:cs typeface="Alexandria ExtraLight" pitchFamily="2" charset="-78"/>
              </a:defRPr>
            </a:lvl1pPr>
          </a:lstStyle>
          <a:p>
            <a:r>
              <a:rPr lang="en-GB" dirty="0"/>
              <a:t>Titel here.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2403A3-3AC2-79B5-C22D-CB672B3789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02296" y="4589463"/>
            <a:ext cx="5145154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Alexandria Medium" pitchFamily="2" charset="-78"/>
                <a:cs typeface="Alexandria Medium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Subtitel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B2176-B9BA-3DD6-1AFE-9FFF799BC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EEF8C-8949-B405-2497-1978633C0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4A9F5-EAF8-798F-8DBA-D89EF284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A91E62-1787-CD42-5B99-242F6BD300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pic>
        <p:nvPicPr>
          <p:cNvPr id="18" name="Picture 17" descr="A blue and black logo&#10;&#10;AI-generated content may be incorrect.">
            <a:extLst>
              <a:ext uri="{FF2B5EF4-FFF2-40B4-BE49-F238E27FC236}">
                <a16:creationId xmlns:a16="http://schemas.microsoft.com/office/drawing/2014/main" id="{1D2E2B28-723E-F531-2330-2784370974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02750" y="807182"/>
            <a:ext cx="2051050" cy="727930"/>
          </a:xfrm>
          <a:prstGeom prst="rect">
            <a:avLst/>
          </a:prstGeom>
        </p:spPr>
      </p:pic>
      <p:pic>
        <p:nvPicPr>
          <p:cNvPr id="8" name="Picture 7" descr="A black background with a green logo&#10;&#10;AI-generated content may be incorrect.">
            <a:extLst>
              <a:ext uri="{FF2B5EF4-FFF2-40B4-BE49-F238E27FC236}">
                <a16:creationId xmlns:a16="http://schemas.microsoft.com/office/drawing/2014/main" id="{E4823594-E43B-4516-CF8E-AE663F28BA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8792" y="0"/>
            <a:ext cx="9974766" cy="704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565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24247-08CC-0D64-4701-51D807C2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DD525771-8DF9-9E3C-BD0C-EC39158FB2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D59EE3-3549-9A46-E869-B0B99DA172D7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23B1E7FA-9239-F32F-346A-D5377E400A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ED169C-4BEF-FCE6-769F-93F4E3DF4C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183F-C003-60FC-EC78-DFF4B6C3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01F70-B76F-91C0-8101-D11E7C78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FDE85-1776-7648-510F-05F9ED853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746D8-CED9-0790-C655-3E530EDA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1AA1D-5079-E937-9977-93B2ECD4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0904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24247-08CC-0D64-4701-51D807C2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DD525771-8DF9-9E3C-BD0C-EC39158FB2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D59EE3-3549-9A46-E869-B0B99DA172D7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23B1E7FA-9239-F32F-346A-D5377E400A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183F-C003-60FC-EC78-DFF4B6C3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01F70-B76F-91C0-8101-D11E7C78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FDE85-1776-7648-510F-05F9ED853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746D8-CED9-0790-C655-3E530EDA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1AA1D-5079-E937-9977-93B2ECD4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pic>
        <p:nvPicPr>
          <p:cNvPr id="12" name="Picture 11" descr="A blue and black logo&#10;&#10;AI-generated content may be incorrect.">
            <a:extLst>
              <a:ext uri="{FF2B5EF4-FFF2-40B4-BE49-F238E27FC236}">
                <a16:creationId xmlns:a16="http://schemas.microsoft.com/office/drawing/2014/main" id="{FCD9AA74-1F6A-67C7-C294-1D4B2F2084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63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24247-08CC-0D64-4701-51D807C2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DD525771-8DF9-9E3C-BD0C-EC39158FB2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23B1E7FA-9239-F32F-346A-D5377E400A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183F-C003-60FC-EC78-DFF4B6C3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01F70-B76F-91C0-8101-D11E7C78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FDE85-1776-7648-510F-05F9ED853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746D8-CED9-0790-C655-3E530EDA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1AA1D-5079-E937-9977-93B2ECD4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3AD1D93A-606F-EF8A-8255-07FC2E5BF5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24247-08CC-0D64-4701-51D807C2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23B1E7FA-9239-F32F-346A-D5377E400A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183F-C003-60FC-EC78-DFF4B6C3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01F70-B76F-91C0-8101-D11E7C78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FDE85-1776-7648-510F-05F9ED853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746D8-CED9-0790-C655-3E530EDA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1AA1D-5079-E937-9977-93B2ECD4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pic>
        <p:nvPicPr>
          <p:cNvPr id="9" name="Picture 8" descr="A blue and black logo&#10;&#10;AI-generated content may be incorrect.">
            <a:extLst>
              <a:ext uri="{FF2B5EF4-FFF2-40B4-BE49-F238E27FC236}">
                <a16:creationId xmlns:a16="http://schemas.microsoft.com/office/drawing/2014/main" id="{9C59B2C8-F2FA-7E77-DB9E-2CBDAB071C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16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purple gradient&#10;&#10;AI-generated content may be incorrect.">
            <a:extLst>
              <a:ext uri="{FF2B5EF4-FFF2-40B4-BE49-F238E27FC236}">
                <a16:creationId xmlns:a16="http://schemas.microsoft.com/office/drawing/2014/main" id="{3E5B16CC-FACB-11D9-C7DD-0D4418343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black background with a green logo&#10;&#10;AI-generated content may be incorrect.">
            <a:extLst>
              <a:ext uri="{FF2B5EF4-FFF2-40B4-BE49-F238E27FC236}">
                <a16:creationId xmlns:a16="http://schemas.microsoft.com/office/drawing/2014/main" id="{0361175C-CEB8-A3DD-A6DC-F0957E2B86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562" y="0"/>
            <a:ext cx="9974766" cy="70493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AF2DC6-1D8F-68F6-3F7B-6B2555D1BB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14647" y="1654926"/>
            <a:ext cx="9144000" cy="2387600"/>
          </a:xfrm>
        </p:spPr>
        <p:txBody>
          <a:bodyPr anchor="b"/>
          <a:lstStyle>
            <a:lvl1pPr algn="l">
              <a:defRPr sz="6000" b="0" i="0">
                <a:solidFill>
                  <a:schemeClr val="bg1"/>
                </a:solidFill>
                <a:latin typeface="Alexandria ExtraLight" pitchFamily="2" charset="-78"/>
                <a:cs typeface="Alexandria ExtraLight" pitchFamily="2" charset="-78"/>
              </a:defRPr>
            </a:lvl1pPr>
          </a:lstStyle>
          <a:p>
            <a:r>
              <a:rPr lang="en-GB" dirty="0"/>
              <a:t>Welcome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5482CB-F176-DF59-B8F5-4EFEB36F28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14647" y="388007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6000" b="0" i="0">
                <a:solidFill>
                  <a:schemeClr val="bg1"/>
                </a:solidFill>
                <a:latin typeface="Alexandria Light" pitchFamily="2" charset="-78"/>
                <a:cs typeface="Alexandria Light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We are </a:t>
            </a:r>
            <a:r>
              <a:rPr lang="en-GB" dirty="0" err="1"/>
              <a:t>Gynaia</a:t>
            </a:r>
            <a:r>
              <a:rPr lang="en-GB" dirty="0"/>
              <a:t>.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D6BC3-F4CB-1632-73F1-6F4A8958C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x-none" dirty="0">
                <a:latin typeface="Alexandria Light" pitchFamily="2" charset="-78"/>
                <a:cs typeface="Alexandria Light" pitchFamily="2" charset="-78"/>
              </a:rPr>
              <a:t>Gynaia</a:t>
            </a:r>
            <a:r>
              <a:rPr lang="x-none" dirty="0"/>
              <a:t> presentation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1899C-1182-EA5E-49A4-E62428A32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0C783-4455-0639-C834-17536673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911C1B2-3D1D-668C-3EAD-48CA558466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15500" y="938259"/>
            <a:ext cx="1480039" cy="52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28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036D7900-5E2D-1C50-97D8-8FE0F73309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6000"/>
          </a:blip>
          <a:stretch>
            <a:fillRect/>
          </a:stretch>
        </p:blipFill>
        <p:spPr>
          <a:xfrm>
            <a:off x="7169678" y="-875946"/>
            <a:ext cx="6373636" cy="6373636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24247-08CC-0D64-4701-51D807C2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23B1E7FA-9239-F32F-346A-D5377E400A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183F-C003-60FC-EC78-DFF4B6C3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01F70-B76F-91C0-8101-D11E7C78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FDE85-1776-7648-510F-05F9ED853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06230"/>
            <a:ext cx="5181600" cy="49707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746D8-CED9-0790-C655-3E530EDA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6230"/>
            <a:ext cx="5181600" cy="49707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1AA1D-5079-E937-9977-93B2ECD4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pic>
        <p:nvPicPr>
          <p:cNvPr id="8" name="Picture 7" descr="A white and black logo&#10;&#10;AI-generated content may be incorrect.">
            <a:extLst>
              <a:ext uri="{FF2B5EF4-FFF2-40B4-BE49-F238E27FC236}">
                <a16:creationId xmlns:a16="http://schemas.microsoft.com/office/drawing/2014/main" id="{98C22E33-18EE-2C54-6FFB-63416FAF4C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87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24247-08CC-0D64-4701-51D807C2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23B1E7FA-9239-F32F-346A-D5377E400A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183F-C003-60FC-EC78-DFF4B6C3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01F70-B76F-91C0-8101-D11E7C78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FDE85-1776-7648-510F-05F9ED853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746D8-CED9-0790-C655-3E530EDA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1AA1D-5079-E937-9977-93B2ECD4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pic>
        <p:nvPicPr>
          <p:cNvPr id="9" name="Picture 8" descr="A white and black logo&#10;&#10;AI-generated content may be incorrect.">
            <a:extLst>
              <a:ext uri="{FF2B5EF4-FFF2-40B4-BE49-F238E27FC236}">
                <a16:creationId xmlns:a16="http://schemas.microsoft.com/office/drawing/2014/main" id="{826F6292-B9B7-6045-AC9B-AE87E5766D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8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6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24247-08CC-0D64-4701-51D807C2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23B1E7FA-9239-F32F-346A-D5377E400A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183F-C003-60FC-EC78-DFF4B6C3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01F70-B76F-91C0-8101-D11E7C78D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FDE85-1776-7648-510F-05F9ED853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746D8-CED9-0790-C655-3E530EDA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6230"/>
            <a:ext cx="5181600" cy="497073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1AA1D-5079-E937-9977-93B2ECD4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pic>
        <p:nvPicPr>
          <p:cNvPr id="9" name="Picture 8" descr="A white and black logo&#10;&#10;AI-generated content may be incorrect.">
            <a:extLst>
              <a:ext uri="{FF2B5EF4-FFF2-40B4-BE49-F238E27FC236}">
                <a16:creationId xmlns:a16="http://schemas.microsoft.com/office/drawing/2014/main" id="{826F6292-B9B7-6045-AC9B-AE87E5766D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5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9A105E4B-707B-7FFC-4518-CC2CC12F7C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7E7D28-25EF-9D84-B363-A4C18F5DB0F5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BE05BA-E374-24F8-D63E-C7CADDE716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pic>
        <p:nvPicPr>
          <p:cNvPr id="12" name="Picture 11" descr="A black and white logo&#10;&#10;AI-generated content may be incorrect.">
            <a:extLst>
              <a:ext uri="{FF2B5EF4-FFF2-40B4-BE49-F238E27FC236}">
                <a16:creationId xmlns:a16="http://schemas.microsoft.com/office/drawing/2014/main" id="{4D946F3E-7A55-B10E-580C-4FEFC8C4F1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ECDF1D-FC07-54B0-2BF6-BBAD86E5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188101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FB138-F99A-13CF-F390-509880E51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37462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AF79F-D402-F421-9211-FAA1CA603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61374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03CEE-72F2-550D-7F77-2A0B21266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37462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2F1053-CFF3-8F49-E66D-DAE65C6FAA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61374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6F754E-A638-97CC-0D6D-207C0C0B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A5C466-DCC8-A733-9857-FECCCC6E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552C48-BB8F-2C6C-034C-02584F7E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29129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A7E7D28-25EF-9D84-B363-A4C18F5DB0F5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9BE05BA-E374-24F8-D63E-C7CADDE716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pic>
        <p:nvPicPr>
          <p:cNvPr id="12" name="Picture 11" descr="A black and white logo&#10;&#10;AI-generated content may be incorrect.">
            <a:extLst>
              <a:ext uri="{FF2B5EF4-FFF2-40B4-BE49-F238E27FC236}">
                <a16:creationId xmlns:a16="http://schemas.microsoft.com/office/drawing/2014/main" id="{4D946F3E-7A55-B10E-580C-4FEFC8C4F1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ECDF1D-FC07-54B0-2BF6-BBAD86E5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188101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FB138-F99A-13CF-F390-509880E51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37462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AF79F-D402-F421-9211-FAA1CA603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61374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03CEE-72F2-550D-7F77-2A0B21266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37462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2F1053-CFF3-8F49-E66D-DAE65C6FAA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61374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6F754E-A638-97CC-0D6D-207C0C0B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A5C466-DCC8-A733-9857-FECCCC6E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552C48-BB8F-2C6C-034C-02584F7E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25344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9A105E4B-707B-7FFC-4518-CC2CC12F7C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7E7D28-25EF-9D84-B363-A4C18F5DB0F5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Picture 11" descr="A black and white logo&#10;&#10;AI-generated content may be incorrect.">
            <a:extLst>
              <a:ext uri="{FF2B5EF4-FFF2-40B4-BE49-F238E27FC236}">
                <a16:creationId xmlns:a16="http://schemas.microsoft.com/office/drawing/2014/main" id="{4D946F3E-7A55-B10E-580C-4FEFC8C4F1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ECDF1D-FC07-54B0-2BF6-BBAD86E5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188101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FB138-F99A-13CF-F390-509880E51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37462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AF79F-D402-F421-9211-FAA1CA603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61374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03CEE-72F2-550D-7F77-2A0B21266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37462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2F1053-CFF3-8F49-E66D-DAE65C6FAA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61374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6F754E-A638-97CC-0D6D-207C0C0B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A5C466-DCC8-A733-9857-FECCCC6E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552C48-BB8F-2C6C-034C-02584F7E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4" name="Picture 13" descr="A blue and black logo&#10;&#10;AI-generated content may be incorrect.">
            <a:extLst>
              <a:ext uri="{FF2B5EF4-FFF2-40B4-BE49-F238E27FC236}">
                <a16:creationId xmlns:a16="http://schemas.microsoft.com/office/drawing/2014/main" id="{0705B0DB-9789-216E-B131-EB81B8180F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82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A7E7D28-25EF-9D84-B363-A4C18F5DB0F5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Picture 11" descr="A black and white logo&#10;&#10;AI-generated content may be incorrect.">
            <a:extLst>
              <a:ext uri="{FF2B5EF4-FFF2-40B4-BE49-F238E27FC236}">
                <a16:creationId xmlns:a16="http://schemas.microsoft.com/office/drawing/2014/main" id="{4D946F3E-7A55-B10E-580C-4FEFC8C4F1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ECDF1D-FC07-54B0-2BF6-BBAD86E5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188101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FB138-F99A-13CF-F390-509880E51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37462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AF79F-D402-F421-9211-FAA1CA603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61374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03CEE-72F2-550D-7F77-2A0B21266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37462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2F1053-CFF3-8F49-E66D-DAE65C6FAA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61374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6F754E-A638-97CC-0D6D-207C0C0B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A5C466-DCC8-A733-9857-FECCCC6E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552C48-BB8F-2C6C-034C-02584F7E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4" name="Picture 13" descr="A blue and black logo&#10;&#10;AI-generated content may be incorrect.">
            <a:extLst>
              <a:ext uri="{FF2B5EF4-FFF2-40B4-BE49-F238E27FC236}">
                <a16:creationId xmlns:a16="http://schemas.microsoft.com/office/drawing/2014/main" id="{0705B0DB-9789-216E-B131-EB81B8180F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680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11615-D7CC-1FC8-2994-5474B763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63474-7C8B-0892-C023-F1B65B06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0317B-207C-DA0B-F831-6FA5CD54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6F013492-F9A2-2649-9308-1F9203236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8C36503-F346-9DC9-F4EB-34410300DC68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7E39F8A8-8F70-A3B8-2548-75A24E77A2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B9A57D-4FD8-030F-62D4-5EAD5C4A71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FC1E98-9F72-94DD-F779-CB467032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97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8189075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11615-D7CC-1FC8-2994-5474B763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63474-7C8B-0892-C023-F1B65B06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0317B-207C-DA0B-F831-6FA5CD54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C36503-F346-9DC9-F4EB-34410300DC68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7E39F8A8-8F70-A3B8-2548-75A24E77A2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B9A57D-4FD8-030F-62D4-5EAD5C4A71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FC1E98-9F72-94DD-F779-CB467032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97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65327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11615-D7CC-1FC8-2994-5474B763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63474-7C8B-0892-C023-F1B65B06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0317B-207C-DA0B-F831-6FA5CD54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C36503-F346-9DC9-F4EB-34410300DC68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7E39F8A8-8F70-A3B8-2548-75A24E77A2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FC1E98-9F72-94DD-F779-CB467032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97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2F7AD538-6A3D-0E11-8341-C575E89B8D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  <p:pic>
        <p:nvPicPr>
          <p:cNvPr id="7" name="Picture 6" descr="A blue and black logo&#10;&#10;AI-generated content may be incorrect.">
            <a:extLst>
              <a:ext uri="{FF2B5EF4-FFF2-40B4-BE49-F238E27FC236}">
                <a16:creationId xmlns:a16="http://schemas.microsoft.com/office/drawing/2014/main" id="{725B0DCD-3CEF-8D68-1150-FD67B59C10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06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and black logo&#10;&#10;AI-generated content may be incorrect.">
            <a:extLst>
              <a:ext uri="{FF2B5EF4-FFF2-40B4-BE49-F238E27FC236}">
                <a16:creationId xmlns:a16="http://schemas.microsoft.com/office/drawing/2014/main" id="{7C77A7F3-CD13-F780-0653-AE777A1B8D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351820-394A-F774-2B5D-F6C210E7E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5919"/>
            <a:ext cx="10515600" cy="2852737"/>
          </a:xfrm>
        </p:spPr>
        <p:txBody>
          <a:bodyPr anchor="b"/>
          <a:lstStyle>
            <a:lvl1pPr>
              <a:defRPr sz="6000" b="0" i="0">
                <a:solidFill>
                  <a:schemeClr val="accent2"/>
                </a:solidFill>
                <a:latin typeface="Alexandria ExtraLight" pitchFamily="2" charset="-78"/>
                <a:cs typeface="Alexandria ExtraLight" pitchFamily="2" charset="-78"/>
              </a:defRPr>
            </a:lvl1pPr>
          </a:lstStyle>
          <a:p>
            <a:r>
              <a:rPr lang="en-GB" dirty="0"/>
              <a:t>Titel here.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2403A3-3AC2-79B5-C22D-CB672B3789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Alexandria Medium" pitchFamily="2" charset="-78"/>
                <a:cs typeface="Alexandria Medium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Subtitel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B2176-B9BA-3DD6-1AFE-9FFF799BC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EEF8C-8949-B405-2497-1978633C0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8" name="Picture 7" descr="A blue and purple gradient&#10;&#10;AI-generated content may be incorrect.">
            <a:extLst>
              <a:ext uri="{FF2B5EF4-FFF2-40B4-BE49-F238E27FC236}">
                <a16:creationId xmlns:a16="http://schemas.microsoft.com/office/drawing/2014/main" id="{0EB216AC-62B4-C00E-AF26-88B2782442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4196"/>
            <a:ext cx="12192000" cy="86726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4A9F5-EAF8-798F-8DBA-D89EF284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4F654DF7-75D0-00E7-B2D7-FCF9364867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1E3848C-FCA8-8A31-A34B-800BD60E15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71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11615-D7CC-1FC8-2994-5474B763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63474-7C8B-0892-C023-F1B65B06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0317B-207C-DA0B-F831-6FA5CD54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C36503-F346-9DC9-F4EB-34410300DC68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7E39F8A8-8F70-A3B8-2548-75A24E77A2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FC1E98-9F72-94DD-F779-CB467032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97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2F7AD538-6A3D-0E11-8341-C575E89B8D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457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C1E98-9F72-94DD-F779-CB467032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97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11615-D7CC-1FC8-2994-5474B763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63474-7C8B-0892-C023-F1B65B06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0317B-207C-DA0B-F831-6FA5CD54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 descr="A blue and black logo&#10;&#10;AI-generated content may be incorrect.">
            <a:extLst>
              <a:ext uri="{FF2B5EF4-FFF2-40B4-BE49-F238E27FC236}">
                <a16:creationId xmlns:a16="http://schemas.microsoft.com/office/drawing/2014/main" id="{D52B1EED-3E89-405A-083E-F1B124636D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48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C1E98-9F72-94DD-F779-CB467032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97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11615-D7CC-1FC8-2994-5474B763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63474-7C8B-0892-C023-F1B65B06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0317B-207C-DA0B-F831-6FA5CD54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white and black logo&#10;&#10;AI-generated content may be incorrect.">
            <a:extLst>
              <a:ext uri="{FF2B5EF4-FFF2-40B4-BE49-F238E27FC236}">
                <a16:creationId xmlns:a16="http://schemas.microsoft.com/office/drawing/2014/main" id="{BF701F68-E4D5-876C-7306-572FF2C2A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43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C1E98-9F72-94DD-F779-CB467032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8097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11615-D7CC-1FC8-2994-5474B763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63474-7C8B-0892-C023-F1B65B06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0317B-207C-DA0B-F831-6FA5CD54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white and black logo&#10;&#10;AI-generated content may be incorrect.">
            <a:extLst>
              <a:ext uri="{FF2B5EF4-FFF2-40B4-BE49-F238E27FC236}">
                <a16:creationId xmlns:a16="http://schemas.microsoft.com/office/drawing/2014/main" id="{BF701F68-E4D5-876C-7306-572FF2C2A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9131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 descr="A circular design with lines and a black background&#10;&#10;AI-generated content may be incorrect.">
            <a:extLst>
              <a:ext uri="{FF2B5EF4-FFF2-40B4-BE49-F238E27FC236}">
                <a16:creationId xmlns:a16="http://schemas.microsoft.com/office/drawing/2014/main" id="{83182446-AF36-F1A5-46B8-6ABC26092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6749881" y="-739302"/>
            <a:ext cx="7772400" cy="54929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704227-5D9F-DB73-426F-EDF4CC94A764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30C64E39-EAB3-D3F8-9C5E-184E1DEEBC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B5741E-F718-D2A8-BA18-36E8D431EC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160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704227-5D9F-DB73-426F-EDF4CC94A764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30C64E39-EAB3-D3F8-9C5E-184E1DEEBC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B5741E-F718-D2A8-BA18-36E8D431EC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774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704227-5D9F-DB73-426F-EDF4CC94A764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30C64E39-EAB3-D3F8-9C5E-184E1DEEBC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E7369678-16F9-05C9-E373-9ED241700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717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black logo&#10;&#10;AI-generated content may be incorrect.">
            <a:extLst>
              <a:ext uri="{FF2B5EF4-FFF2-40B4-BE49-F238E27FC236}">
                <a16:creationId xmlns:a16="http://schemas.microsoft.com/office/drawing/2014/main" id="{EE989155-ADCE-21D6-BFB5-E92B28F07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704227-5D9F-DB73-426F-EDF4CC94A764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30C64E39-EAB3-D3F8-9C5E-184E1DEEBC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E7369678-16F9-05C9-E373-9ED2417002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732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 descr="A circular design with lines and a black background&#10;&#10;AI-generated content may be incorrect.">
            <a:extLst>
              <a:ext uri="{FF2B5EF4-FFF2-40B4-BE49-F238E27FC236}">
                <a16:creationId xmlns:a16="http://schemas.microsoft.com/office/drawing/2014/main" id="{83182446-AF36-F1A5-46B8-6ABC26092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749881" y="-739302"/>
            <a:ext cx="7772400" cy="5492931"/>
          </a:xfrm>
          <a:prstGeom prst="rect">
            <a:avLst/>
          </a:prstGeom>
        </p:spPr>
      </p:pic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0780AEB2-1F5D-EF8B-FA1C-55579B29E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98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 descr="A circular design with lines and a black background&#10;&#10;AI-generated content may be incorrect.">
            <a:extLst>
              <a:ext uri="{FF2B5EF4-FFF2-40B4-BE49-F238E27FC236}">
                <a16:creationId xmlns:a16="http://schemas.microsoft.com/office/drawing/2014/main" id="{83182446-AF36-F1A5-46B8-6ABC26092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749881" y="-739302"/>
            <a:ext cx="7772400" cy="5492931"/>
          </a:xfrm>
          <a:prstGeom prst="rect">
            <a:avLst/>
          </a:prstGeom>
        </p:spPr>
      </p:pic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0780AEB2-1F5D-EF8B-FA1C-55579B29E4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96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and black logo&#10;&#10;AI-generated content may be incorrect.">
            <a:extLst>
              <a:ext uri="{FF2B5EF4-FFF2-40B4-BE49-F238E27FC236}">
                <a16:creationId xmlns:a16="http://schemas.microsoft.com/office/drawing/2014/main" id="{7C77A7F3-CD13-F780-0653-AE777A1B8D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351820-394A-F774-2B5D-F6C210E7E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5919"/>
            <a:ext cx="10515600" cy="2852737"/>
          </a:xfrm>
        </p:spPr>
        <p:txBody>
          <a:bodyPr anchor="b"/>
          <a:lstStyle>
            <a:lvl1pPr>
              <a:defRPr sz="6000" b="0" i="0">
                <a:solidFill>
                  <a:schemeClr val="accent2"/>
                </a:solidFill>
                <a:latin typeface="Alexandria ExtraLight" pitchFamily="2" charset="-78"/>
                <a:cs typeface="Alexandria ExtraLight" pitchFamily="2" charset="-78"/>
              </a:defRPr>
            </a:lvl1pPr>
          </a:lstStyle>
          <a:p>
            <a:r>
              <a:rPr lang="en-GB" dirty="0"/>
              <a:t>Titel here.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2403A3-3AC2-79B5-C22D-CB672B3789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Alexandria Medium" pitchFamily="2" charset="-78"/>
                <a:cs typeface="Alexandria Medium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Subtitel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B2176-B9BA-3DD6-1AFE-9FFF799BC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EEF8C-8949-B405-2497-1978633C0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4A9F5-EAF8-798F-8DBA-D89EF284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C7DB08-9010-D5D8-C70B-9C0AD5B91DD0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4F654DF7-75D0-00E7-B2D7-FCF936486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1E3848C-FCA8-8A31-A34B-800BD60E15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664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0780AEB2-1F5D-EF8B-FA1C-55579B29E4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338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 descr="A circular design with lines and a black background&#10;&#10;AI-generated content may be incorrect.">
            <a:extLst>
              <a:ext uri="{FF2B5EF4-FFF2-40B4-BE49-F238E27FC236}">
                <a16:creationId xmlns:a16="http://schemas.microsoft.com/office/drawing/2014/main" id="{83182446-AF36-F1A5-46B8-6ABC26092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749881" y="-739302"/>
            <a:ext cx="7772400" cy="5492931"/>
          </a:xfrm>
          <a:prstGeom prst="rect">
            <a:avLst/>
          </a:prstGeom>
        </p:spPr>
      </p:pic>
      <p:pic>
        <p:nvPicPr>
          <p:cNvPr id="6" name="Picture 5" descr="A white and black logo&#10;&#10;AI-generated content may be incorrect.">
            <a:extLst>
              <a:ext uri="{FF2B5EF4-FFF2-40B4-BE49-F238E27FC236}">
                <a16:creationId xmlns:a16="http://schemas.microsoft.com/office/drawing/2014/main" id="{6149D611-D21B-5640-D58A-B6905EF29F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92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A47B-1D5B-3339-7669-B1B7E88B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B11C0A-2C2C-CCD0-7237-0A79B43F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EB6AB-60CE-A3F8-CEC3-90544B0A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6" name="Picture 5" descr="A white and black logo&#10;&#10;AI-generated content may be incorrect.">
            <a:extLst>
              <a:ext uri="{FF2B5EF4-FFF2-40B4-BE49-F238E27FC236}">
                <a16:creationId xmlns:a16="http://schemas.microsoft.com/office/drawing/2014/main" id="{6149D611-D21B-5640-D58A-B6905EF29F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1959" y="6384417"/>
            <a:ext cx="339041" cy="33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91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BD8246A2-F2D0-DE6D-E0B1-C705C2BDCB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D3C6128-0DD5-61D1-FE70-39E3F5101C36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78A1AD-6EAB-019F-38FC-D5BE664B06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CDB8E1D1-71F5-FD72-3F87-7B40A7718A8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EC4AA-EBFD-432C-88BD-A6D9813B5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F6B75-C040-A80C-17F8-38A8AED5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8858E-7E17-BE15-8247-19D2F27F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DFC5B-85C7-7380-A1B2-6A9FFF50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FE0C2-4E9F-2A27-AEBB-A1920EBC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7DFCA-B50E-BB17-6E1C-48FF8BD3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2515374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3C6128-0DD5-61D1-FE70-39E3F5101C36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78A1AD-6EAB-019F-38FC-D5BE664B06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CDB8E1D1-71F5-FD72-3F87-7B40A7718A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EC4AA-EBFD-432C-88BD-A6D9813B5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F6B75-C040-A80C-17F8-38A8AED5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8858E-7E17-BE15-8247-19D2F27F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DFC5B-85C7-7380-A1B2-6A9FFF50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FE0C2-4E9F-2A27-AEBB-A1920EBC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7DFCA-B50E-BB17-6E1C-48FF8BD3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816886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BD8246A2-F2D0-DE6D-E0B1-C705C2BDCB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D3C6128-0DD5-61D1-FE70-39E3F5101C36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CDB8E1D1-71F5-FD72-3F87-7B40A7718A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EC4AA-EBFD-432C-88BD-A6D9813B5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F6B75-C040-A80C-17F8-38A8AED5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8858E-7E17-BE15-8247-19D2F27F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DFC5B-85C7-7380-A1B2-6A9FFF50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FE0C2-4E9F-2A27-AEBB-A1920EBC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7DFCA-B50E-BB17-6E1C-48FF8BD3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2" name="Picture 11" descr="A blue and black logo&#10;&#10;AI-generated content may be incorrect.">
            <a:extLst>
              <a:ext uri="{FF2B5EF4-FFF2-40B4-BE49-F238E27FC236}">
                <a16:creationId xmlns:a16="http://schemas.microsoft.com/office/drawing/2014/main" id="{2D3C191D-BC9C-20FE-A16B-D594A4BA09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250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3C6128-0DD5-61D1-FE70-39E3F5101C36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CDB8E1D1-71F5-FD72-3F87-7B40A7718A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EC4AA-EBFD-432C-88BD-A6D9813B5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F6B75-C040-A80C-17F8-38A8AED5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8858E-7E17-BE15-8247-19D2F27F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DFC5B-85C7-7380-A1B2-6A9FFF50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FE0C2-4E9F-2A27-AEBB-A1920EBC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7DFCA-B50E-BB17-6E1C-48FF8BD3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2" name="Picture 11" descr="A blue and black logo&#10;&#10;AI-generated content may be incorrect.">
            <a:extLst>
              <a:ext uri="{FF2B5EF4-FFF2-40B4-BE49-F238E27FC236}">
                <a16:creationId xmlns:a16="http://schemas.microsoft.com/office/drawing/2014/main" id="{2D3C191D-BC9C-20FE-A16B-D594A4BA0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447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4_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73849DDF-91CB-A791-3230-79BB05F05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CDB8E1D1-71F5-FD72-3F87-7B40A7718A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EC4AA-EBFD-432C-88BD-A6D9813B5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F6B75-C040-A80C-17F8-38A8AED5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8858E-7E17-BE15-8247-19D2F27F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DFC5B-85C7-7380-A1B2-6A9FFF50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FE0C2-4E9F-2A27-AEBB-A1920EBC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7DFCA-B50E-BB17-6E1C-48FF8BD3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6D34C08E-310E-08D0-DF89-04FA10A35A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74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5_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CDB8E1D1-71F5-FD72-3F87-7B40A7718A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EC4AA-EBFD-432C-88BD-A6D9813B5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F6B75-C040-A80C-17F8-38A8AED5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8858E-7E17-BE15-8247-19D2F27F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DFC5B-85C7-7380-A1B2-6A9FFF50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FE0C2-4E9F-2A27-AEBB-A1920EBC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7DFCA-B50E-BB17-6E1C-48FF8BD3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6D34C08E-310E-08D0-DF89-04FA10A35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34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6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CDB8E1D1-71F5-FD72-3F87-7B40A7718A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EC4AA-EBFD-432C-88BD-A6D9813B5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F6B75-C040-A80C-17F8-38A8AED5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8858E-7E17-BE15-8247-19D2F27F9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DFC5B-85C7-7380-A1B2-6A9FFF50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FE0C2-4E9F-2A27-AEBB-A1920EBC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C7DFCA-B50E-BB17-6E1C-48FF8BD3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6D34C08E-310E-08D0-DF89-04FA10A35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17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258577-A278-AB24-4EEE-85AA7F6FA30A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527679D3-82D3-F045-7C71-DD6A4457CE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A463D7-DEDC-685A-8918-AA1EBD00A6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CFBFB-851D-0508-5ABB-7055435D5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92D77-4344-7BF4-1F13-7E545D527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2395"/>
            <a:ext cx="10515600" cy="505456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60-73CB-BAF9-3DEE-AC890061865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BCC40-CADA-1293-79DA-AB646CA1D3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E9052-DB2B-DCA0-6DDB-BE982B1A503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1578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1B8832-228B-0236-130B-C66A0A3B5BA0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416AA2E5-3897-78A1-E59B-5FFE61FB9C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AB4C74-A676-FFA0-421A-D94D0349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3ACB80-8F10-BD1B-3323-DF78BFBE7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7E89B-99DD-3FE6-EC34-77C42CE5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2A9ED-A23B-7DEE-2190-FA8FE81C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838F54-FC22-5995-F16A-7237F53BB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46738-275B-D6F9-5DA1-41D1EDCF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5D64C59-AF82-064D-AAC2-755CA97F5D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09E3E3-A193-6152-BEA9-CEA2925332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672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1B8832-228B-0236-130B-C66A0A3B5BA0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B4C74-A676-FFA0-421A-D94D0349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3ACB80-8F10-BD1B-3323-DF78BFBE7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7E89B-99DD-3FE6-EC34-77C42CE5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2A9ED-A23B-7DEE-2190-FA8FE81C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838F54-FC22-5995-F16A-7237F53BB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46738-275B-D6F9-5DA1-41D1EDCF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5D64C59-AF82-064D-AAC2-755CA97F5D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09E3E3-A193-6152-BEA9-CEA2925332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727" y="6356350"/>
            <a:ext cx="36727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068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1B8832-228B-0236-130B-C66A0A3B5BA0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416AA2E5-3897-78A1-E59B-5FFE61FB9C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AB4C74-A676-FFA0-421A-D94D0349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3ACB80-8F10-BD1B-3323-DF78BFBE7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7E89B-99DD-3FE6-EC34-77C42CE5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2A9ED-A23B-7DEE-2190-FA8FE81C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838F54-FC22-5995-F16A-7237F53BB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46738-275B-D6F9-5DA1-41D1EDCF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5D64C59-AF82-064D-AAC2-755CA97F5D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2" name="Picture 11" descr="A blue and black logo&#10;&#10;AI-generated content may be incorrect.">
            <a:extLst>
              <a:ext uri="{FF2B5EF4-FFF2-40B4-BE49-F238E27FC236}">
                <a16:creationId xmlns:a16="http://schemas.microsoft.com/office/drawing/2014/main" id="{847D559B-4081-BA46-3DFD-31EFF48628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047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1B8832-228B-0236-130B-C66A0A3B5BA0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B4C74-A676-FFA0-421A-D94D0349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3ACB80-8F10-BD1B-3323-DF78BFBE7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7E89B-99DD-3FE6-EC34-77C42CE5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2A9ED-A23B-7DEE-2190-FA8FE81C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838F54-FC22-5995-F16A-7237F53BB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46738-275B-D6F9-5DA1-41D1EDCF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5D64C59-AF82-064D-AAC2-755CA97F5D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2" name="Picture 11" descr="A blue and black logo&#10;&#10;AI-generated content may be incorrect.">
            <a:extLst>
              <a:ext uri="{FF2B5EF4-FFF2-40B4-BE49-F238E27FC236}">
                <a16:creationId xmlns:a16="http://schemas.microsoft.com/office/drawing/2014/main" id="{847D559B-4081-BA46-3DFD-31EFF48628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289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416AA2E5-3897-78A1-E59B-5FFE61FB9C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AB4C74-A676-FFA0-421A-D94D0349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3ACB80-8F10-BD1B-3323-DF78BFBE7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7E89B-99DD-3FE6-EC34-77C42CE5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2A9ED-A23B-7DEE-2190-FA8FE81C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838F54-FC22-5995-F16A-7237F53BB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46738-275B-D6F9-5DA1-41D1EDCF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5D64C59-AF82-064D-AAC2-755CA97F5D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E97B221B-5720-BC73-4999-6BF12C3637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76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B4C74-A676-FFA0-421A-D94D0349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3ACB80-8F10-BD1B-3323-DF78BFBE7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7E89B-99DD-3FE6-EC34-77C42CE5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2A9ED-A23B-7DEE-2190-FA8FE81C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838F54-FC22-5995-F16A-7237F53BB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46738-275B-D6F9-5DA1-41D1EDCF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5D64C59-AF82-064D-AAC2-755CA97F5D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E97B221B-5720-BC73-4999-6BF12C3637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19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B4C74-A676-FFA0-421A-D94D0349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3ACB80-8F10-BD1B-3323-DF78BFBE7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7E89B-99DD-3FE6-EC34-77C42CE5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72A9ED-A23B-7DEE-2190-FA8FE81C5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838F54-FC22-5995-F16A-7237F53BB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46738-275B-D6F9-5DA1-41D1EDCF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5D64C59-AF82-064D-AAC2-755CA97F5D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E97B221B-5720-BC73-4999-6BF12C3637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39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black logo&#10;&#10;AI-generated content may be incorrect.">
            <a:extLst>
              <a:ext uri="{FF2B5EF4-FFF2-40B4-BE49-F238E27FC236}">
                <a16:creationId xmlns:a16="http://schemas.microsoft.com/office/drawing/2014/main" id="{881BE6E4-8BE3-8FD7-E802-6CB418B327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73737" y="-612794"/>
            <a:ext cx="5762661" cy="5762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351820-394A-F774-2B5D-F6C210E7E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5919"/>
            <a:ext cx="10515600" cy="2852737"/>
          </a:xfrm>
        </p:spPr>
        <p:txBody>
          <a:bodyPr anchor="b"/>
          <a:lstStyle>
            <a:lvl1pPr>
              <a:defRPr sz="6000" b="0" i="0">
                <a:solidFill>
                  <a:schemeClr val="accent3"/>
                </a:solidFill>
                <a:latin typeface="Alexandria ExtraLight" pitchFamily="2" charset="-78"/>
                <a:cs typeface="Alexandria ExtraLight" pitchFamily="2" charset="-78"/>
              </a:defRPr>
            </a:lvl1pPr>
          </a:lstStyle>
          <a:p>
            <a:r>
              <a:rPr lang="en-GB" dirty="0"/>
              <a:t>Titel here.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2403A3-3AC2-79B5-C22D-CB672B3789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Alexandria Medium" pitchFamily="2" charset="-78"/>
                <a:cs typeface="Alexandria Medium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Subtitel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B2176-B9BA-3DD6-1AFE-9FFF799BC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EEF8C-8949-B405-2497-1978633C0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4A9F5-EAF8-798F-8DBA-D89EF284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C7DB08-9010-D5D8-C70B-9C0AD5B91DD0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4F654DF7-75D0-00E7-B2D7-FCF936486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pic>
        <p:nvPicPr>
          <p:cNvPr id="9" name="Picture 8" descr="A blue and black logo&#10;&#10;AI-generated content may be incorrect.">
            <a:extLst>
              <a:ext uri="{FF2B5EF4-FFF2-40B4-BE49-F238E27FC236}">
                <a16:creationId xmlns:a16="http://schemas.microsoft.com/office/drawing/2014/main" id="{18B6BF14-A871-E466-C707-C8E9997136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8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258577-A278-AB24-4EEE-85AA7F6FA30A}"/>
              </a:ext>
            </a:extLst>
          </p:cNvPr>
          <p:cNvSpPr/>
          <p:nvPr userDrawn="1"/>
        </p:nvSpPr>
        <p:spPr>
          <a:xfrm>
            <a:off x="0" y="0"/>
            <a:ext cx="12192000" cy="8672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527679D3-82D3-F045-7C71-DD6A4457CE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CFBFB-851D-0508-5ABB-7055435D5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92D77-4344-7BF4-1F13-7E545D527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2395"/>
            <a:ext cx="10515600" cy="505456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60-73CB-BAF9-3DEE-AC890061865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BCC40-CADA-1293-79DA-AB646CA1D3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E9052-DB2B-DCA0-6DDB-BE982B1A503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 dirty="0"/>
          </a:p>
        </p:txBody>
      </p:sp>
      <p:pic>
        <p:nvPicPr>
          <p:cNvPr id="7" name="Picture 6" descr="A blue and black logo&#10;&#10;AI-generated content may be incorrect.">
            <a:extLst>
              <a:ext uri="{FF2B5EF4-FFF2-40B4-BE49-F238E27FC236}">
                <a16:creationId xmlns:a16="http://schemas.microsoft.com/office/drawing/2014/main" id="{894E76A5-2B54-F462-A9EC-21A6D78BA9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72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7258577-A278-AB24-4EEE-85AA7F6FA30A}"/>
              </a:ext>
            </a:extLst>
          </p:cNvPr>
          <p:cNvSpPr/>
          <p:nvPr userDrawn="1"/>
        </p:nvSpPr>
        <p:spPr>
          <a:xfrm>
            <a:off x="0" y="580"/>
            <a:ext cx="12192000" cy="8672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527679D3-82D3-F045-7C71-DD6A4457CE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925" y="223092"/>
            <a:ext cx="1332876" cy="4730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CFBFB-851D-0508-5ABB-7055435D5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3168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92D77-4344-7BF4-1F13-7E545D527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2395"/>
            <a:ext cx="10515600" cy="505456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60-73CB-BAF9-3DEE-AC8900618658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BCC40-CADA-1293-79DA-AB646CA1D3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E9052-DB2B-DCA0-6DDB-BE982B1A503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 dirty="0"/>
          </a:p>
        </p:txBody>
      </p:sp>
      <p:pic>
        <p:nvPicPr>
          <p:cNvPr id="7" name="Picture 6" descr="A blue and black logo&#10;&#10;AI-generated content may be incorrect.">
            <a:extLst>
              <a:ext uri="{FF2B5EF4-FFF2-40B4-BE49-F238E27FC236}">
                <a16:creationId xmlns:a16="http://schemas.microsoft.com/office/drawing/2014/main" id="{894E76A5-2B54-F462-A9EC-21A6D78BA9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3607" y="6356350"/>
            <a:ext cx="367393" cy="3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07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black logo&#10;&#10;AI-generated content may be incorrect.">
            <a:extLst>
              <a:ext uri="{FF2B5EF4-FFF2-40B4-BE49-F238E27FC236}">
                <a16:creationId xmlns:a16="http://schemas.microsoft.com/office/drawing/2014/main" id="{4E8FE67D-AC81-714C-9507-5051571EBD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663862" y="-612794"/>
            <a:ext cx="5762662" cy="5762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BCFBFB-851D-0508-5ABB-7055435D5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92D77-4344-7BF4-1F13-7E545D527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3560-73CB-BAF9-3DEE-AC8900618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4D514-77D8-B946-9D54-5A16423F7A32}" type="datetimeFigureOut">
              <a:rPr lang="x-none" smtClean="0"/>
              <a:t>8/25/2026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BCC40-CADA-1293-79DA-AB646CA1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E9052-DB2B-DCA0-6DDB-BE982B1A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C4C5BEEF-3C86-8194-DBF9-6E0157DAA6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6356350"/>
            <a:ext cx="51664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6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718926-3F7B-70E4-B766-60FC7CBE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C2E8E-9151-EE33-C3B6-2074950FE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581F7-7CE5-5231-763D-4D3D08F22E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54D514-77D8-B946-9D54-5A16423F7A32}" type="datetimeFigureOut">
              <a:rPr lang="x-none" smtClean="0"/>
              <a:t>8/25/2026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BF009-D107-7AEB-138B-D32E3DF725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2C9F4-6363-12FC-700C-5EB60F7AF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CD91ED-10B1-3B43-9508-36B967DD87F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592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9" r:id="rId2"/>
    <p:sldLayoutId id="2147483651" r:id="rId3"/>
    <p:sldLayoutId id="2147483698" r:id="rId4"/>
    <p:sldLayoutId id="2147483650" r:id="rId5"/>
    <p:sldLayoutId id="2147483660" r:id="rId6"/>
    <p:sldLayoutId id="2147483667" r:id="rId7"/>
    <p:sldLayoutId id="2147483668" r:id="rId8"/>
    <p:sldLayoutId id="2147483666" r:id="rId9"/>
    <p:sldLayoutId id="2147483687" r:id="rId10"/>
    <p:sldLayoutId id="2147483669" r:id="rId11"/>
    <p:sldLayoutId id="2147483662" r:id="rId12"/>
    <p:sldLayoutId id="2147483704" r:id="rId13"/>
    <p:sldLayoutId id="2147483661" r:id="rId14"/>
    <p:sldLayoutId id="2147483663" r:id="rId15"/>
    <p:sldLayoutId id="2147483652" r:id="rId16"/>
    <p:sldLayoutId id="2147483670" r:id="rId17"/>
    <p:sldLayoutId id="2147483688" r:id="rId18"/>
    <p:sldLayoutId id="2147483689" r:id="rId19"/>
    <p:sldLayoutId id="2147483691" r:id="rId20"/>
    <p:sldLayoutId id="2147483690" r:id="rId21"/>
    <p:sldLayoutId id="2147483705" r:id="rId22"/>
    <p:sldLayoutId id="2147483653" r:id="rId23"/>
    <p:sldLayoutId id="2147483692" r:id="rId24"/>
    <p:sldLayoutId id="2147483671" r:id="rId25"/>
    <p:sldLayoutId id="2147483693" r:id="rId26"/>
    <p:sldLayoutId id="2147483672" r:id="rId27"/>
    <p:sldLayoutId id="2147483673" r:id="rId28"/>
    <p:sldLayoutId id="2147483694" r:id="rId29"/>
    <p:sldLayoutId id="2147483695" r:id="rId30"/>
    <p:sldLayoutId id="2147483654" r:id="rId31"/>
    <p:sldLayoutId id="2147483664" r:id="rId32"/>
    <p:sldLayoutId id="2147483706" r:id="rId33"/>
    <p:sldLayoutId id="2147483674" r:id="rId34"/>
    <p:sldLayoutId id="2147483696" r:id="rId35"/>
    <p:sldLayoutId id="2147483675" r:id="rId36"/>
    <p:sldLayoutId id="2147483697" r:id="rId37"/>
    <p:sldLayoutId id="2147483655" r:id="rId38"/>
    <p:sldLayoutId id="2147483700" r:id="rId39"/>
    <p:sldLayoutId id="2147483701" r:id="rId40"/>
    <p:sldLayoutId id="2147483665" r:id="rId41"/>
    <p:sldLayoutId id="2147483702" r:id="rId42"/>
    <p:sldLayoutId id="2147483656" r:id="rId43"/>
    <p:sldLayoutId id="2147483678" r:id="rId44"/>
    <p:sldLayoutId id="2147483676" r:id="rId45"/>
    <p:sldLayoutId id="2147483679" r:id="rId46"/>
    <p:sldLayoutId id="2147483684" r:id="rId47"/>
    <p:sldLayoutId id="2147483685" r:id="rId48"/>
    <p:sldLayoutId id="2147483707" r:id="rId49"/>
    <p:sldLayoutId id="2147483657" r:id="rId50"/>
    <p:sldLayoutId id="2147483686" r:id="rId51"/>
    <p:sldLayoutId id="2147483677" r:id="rId52"/>
    <p:sldLayoutId id="2147483680" r:id="rId53"/>
    <p:sldLayoutId id="2147483681" r:id="rId54"/>
    <p:sldLayoutId id="2147483682" r:id="rId55"/>
    <p:sldLayoutId id="2147483703" r:id="rId5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lexandria Medium" pitchFamily="2" charset="-78"/>
          <a:ea typeface="+mj-ea"/>
          <a:cs typeface="Alexandria Medium" pitchFamily="2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lexandria" pitchFamily="2" charset="-78"/>
          <a:ea typeface="+mn-ea"/>
          <a:cs typeface="Alexandria" pitchFamily="2" charset="-7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lexandria Light" pitchFamily="2" charset="-78"/>
          <a:ea typeface="+mn-ea"/>
          <a:cs typeface="Alexandria Light" pitchFamily="2" charset="-7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lexandria ExtraLight" pitchFamily="2" charset="-78"/>
          <a:ea typeface="+mn-ea"/>
          <a:cs typeface="Alexandria ExtraLight" pitchFamily="2" charset="-7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lexandria ExtraLight" pitchFamily="2" charset="-78"/>
          <a:ea typeface="+mn-ea"/>
          <a:cs typeface="Alexandria ExtraLight" pitchFamily="2" charset="-7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lexandria ExtraLight" pitchFamily="2" charset="-78"/>
          <a:ea typeface="+mn-ea"/>
          <a:cs typeface="Alexandria ExtraLight" pitchFamily="2" charset="-7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3FA84-7143-10B7-CCFB-454AA7F631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+mn-lt"/>
                <a:cs typeface="Alexandria ExtraLight"/>
              </a:rPr>
              <a:t>Case </a:t>
            </a:r>
            <a:r>
              <a:rPr lang="it-IT" dirty="0" err="1">
                <a:latin typeface="+mn-lt"/>
                <a:cs typeface="Alexandria ExtraLight"/>
              </a:rPr>
              <a:t>title</a:t>
            </a:r>
            <a:br>
              <a:rPr lang="it-IT" dirty="0">
                <a:latin typeface="+mn-lt"/>
                <a:cs typeface="Alexandria ExtraLight"/>
              </a:rPr>
            </a:br>
            <a:r>
              <a:rPr lang="it-IT" dirty="0">
                <a:latin typeface="+mn-lt"/>
                <a:cs typeface="Alexandria ExtraLight"/>
              </a:rPr>
              <a:t>IOTA – </a:t>
            </a:r>
            <a:r>
              <a:rPr lang="it-IT" dirty="0" err="1">
                <a:latin typeface="+mn-lt"/>
                <a:cs typeface="Alexandria ExtraLight"/>
              </a:rPr>
              <a:t>ddmmyy</a:t>
            </a:r>
            <a:r>
              <a:rPr lang="it-IT" dirty="0">
                <a:latin typeface="+mn-lt"/>
                <a:cs typeface="Alexandria ExtraLight"/>
              </a:rPr>
              <a:t> – </a:t>
            </a:r>
            <a:r>
              <a:rPr lang="it-IT" dirty="0" err="1">
                <a:latin typeface="+mn-lt"/>
                <a:cs typeface="Alexandria ExtraLight"/>
              </a:rPr>
              <a:t>final</a:t>
            </a:r>
            <a:r>
              <a:rPr lang="it-IT" dirty="0">
                <a:latin typeface="+mn-lt"/>
                <a:cs typeface="Alexandria ExtraLight"/>
              </a:rPr>
              <a:t> </a:t>
            </a:r>
            <a:r>
              <a:rPr lang="it-IT" dirty="0" err="1">
                <a:latin typeface="+mn-lt"/>
                <a:cs typeface="Alexandria ExtraLight"/>
              </a:rPr>
              <a:t>histology</a:t>
            </a:r>
            <a:endParaRPr lang="it-IT" dirty="0" err="1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6ACE16-228A-8076-ADA9-FD1ED98AB0C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>
              <a:latin typeface="+mn-lt"/>
            </a:endParaRPr>
          </a:p>
          <a:p>
            <a:pPr marL="0" indent="0">
              <a:buNone/>
            </a:pPr>
            <a:r>
              <a:rPr lang="it-IT" dirty="0" err="1">
                <a:latin typeface="+mn-lt"/>
                <a:cs typeface="Alexandria"/>
              </a:rPr>
              <a:t>Modify</a:t>
            </a:r>
            <a:r>
              <a:rPr lang="it-IT" dirty="0">
                <a:latin typeface="+mn-lt"/>
                <a:cs typeface="Alexandria"/>
              </a:rPr>
              <a:t> the </a:t>
            </a:r>
            <a:r>
              <a:rPr lang="it-IT" dirty="0" err="1">
                <a:latin typeface="+mn-lt"/>
                <a:cs typeface="Alexandria"/>
              </a:rPr>
              <a:t>title</a:t>
            </a:r>
            <a:r>
              <a:rPr lang="it-IT" dirty="0">
                <a:latin typeface="+mn-lt"/>
                <a:cs typeface="Alexandria"/>
              </a:rPr>
              <a:t> </a:t>
            </a:r>
            <a:r>
              <a:rPr lang="it-IT" dirty="0" err="1">
                <a:latin typeface="+mn-lt"/>
                <a:cs typeface="Alexandria"/>
              </a:rPr>
              <a:t>categories</a:t>
            </a:r>
            <a:r>
              <a:rPr lang="it-IT" dirty="0">
                <a:latin typeface="+mn-lt"/>
                <a:cs typeface="Alexandria"/>
              </a:rPr>
              <a:t> </a:t>
            </a:r>
            <a:r>
              <a:rPr lang="it-IT" dirty="0" err="1">
                <a:latin typeface="+mn-lt"/>
                <a:cs typeface="Alexandria"/>
              </a:rPr>
              <a:t>above</a:t>
            </a:r>
            <a:r>
              <a:rPr lang="it-IT" dirty="0">
                <a:latin typeface="+mn-lt"/>
                <a:cs typeface="Alexandria"/>
              </a:rPr>
              <a:t> and delete </a:t>
            </a:r>
            <a:r>
              <a:rPr lang="it-IT" dirty="0" err="1">
                <a:latin typeface="+mn-lt"/>
                <a:cs typeface="Alexandria"/>
              </a:rPr>
              <a:t>this</a:t>
            </a:r>
            <a:r>
              <a:rPr lang="it-IT" dirty="0">
                <a:latin typeface="+mn-lt"/>
                <a:cs typeface="Alexandria"/>
              </a:rPr>
              <a:t> </a:t>
            </a:r>
            <a:r>
              <a:rPr lang="it-IT" dirty="0" err="1">
                <a:latin typeface="+mn-lt"/>
                <a:cs typeface="Alexandria"/>
              </a:rPr>
              <a:t>sentence</a:t>
            </a:r>
            <a:endParaRPr lang="it-IT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4765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692F1-DA3E-FF15-39EB-6E17B040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1929AAD-242B-4670-8D46-032EE3CB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7E7D6110-C188-70AB-B8E4-FEDFE5EF5FC9}"/>
              </a:ext>
            </a:extLst>
          </p:cNvPr>
          <p:cNvSpPr txBox="1">
            <a:spLocks/>
          </p:cNvSpPr>
          <p:nvPr/>
        </p:nvSpPr>
        <p:spPr>
          <a:xfrm>
            <a:off x="990600" y="-285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2">
                    <a:lumMod val="50000"/>
                    <a:lumOff val="50000"/>
                  </a:schemeClr>
                </a:solidFill>
                <a:latin typeface="Alexandria Medium" pitchFamily="2" charset="-78"/>
                <a:ea typeface="+mj-ea"/>
                <a:cs typeface="Alexandria Medium" pitchFamily="2" charset="-78"/>
              </a:defRPr>
            </a:lvl1pPr>
          </a:lstStyle>
          <a:p>
            <a:r>
              <a:rPr lang="en-GB" dirty="0">
                <a:latin typeface="Gill Sans MT"/>
                <a:cs typeface="Alexandria Medium"/>
              </a:rPr>
              <a:t>Images – Ultrasound Features Doppler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3D1BC16-1118-2BF8-237B-5A34A0632AB5}"/>
              </a:ext>
            </a:extLst>
          </p:cNvPr>
          <p:cNvSpPr txBox="1"/>
          <p:nvPr/>
        </p:nvSpPr>
        <p:spPr>
          <a:xfrm>
            <a:off x="838200" y="1444752"/>
            <a:ext cx="10515600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Show </a:t>
            </a:r>
            <a:r>
              <a:rPr lang="en-GB" sz="3200" dirty="0" err="1"/>
              <a:t>Color</a:t>
            </a:r>
            <a:r>
              <a:rPr lang="en-GB" sz="3200" dirty="0"/>
              <a:t> Doppler of the whole lesion</a:t>
            </a:r>
            <a:endParaRPr lang="it-IT" dirty="0"/>
          </a:p>
          <a:p>
            <a:endParaRPr lang="en-GB" sz="3200" dirty="0"/>
          </a:p>
          <a:p>
            <a:r>
              <a:rPr lang="en-GB" sz="3200" dirty="0"/>
              <a:t>Show </a:t>
            </a:r>
            <a:r>
              <a:rPr lang="en-GB" sz="3200" dirty="0" err="1"/>
              <a:t>Color</a:t>
            </a:r>
            <a:r>
              <a:rPr lang="en-GB" sz="3200" dirty="0"/>
              <a:t> Doppler of the solid component(s) </a:t>
            </a:r>
          </a:p>
          <a:p>
            <a:r>
              <a:rPr lang="en-GB" sz="3200" dirty="0"/>
              <a:t>(if present)</a:t>
            </a:r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u="sng" dirty="0"/>
              <a:t>Please only include images with correctly set PRF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28702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A2273-DE05-16D0-9362-FC0B64AD2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FD1EB046-0242-B217-2349-96B6F99A2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9D8C592C-A5A2-A814-2149-AEED4A5C75E2}"/>
              </a:ext>
            </a:extLst>
          </p:cNvPr>
          <p:cNvSpPr txBox="1">
            <a:spLocks/>
          </p:cNvSpPr>
          <p:nvPr/>
        </p:nvSpPr>
        <p:spPr>
          <a:xfrm>
            <a:off x="990600" y="-285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2">
                    <a:lumMod val="50000"/>
                    <a:lumOff val="50000"/>
                  </a:schemeClr>
                </a:solidFill>
                <a:latin typeface="Alexandria Medium" pitchFamily="2" charset="-78"/>
                <a:ea typeface="+mj-ea"/>
                <a:cs typeface="Alexandria Medium" pitchFamily="2" charset="-78"/>
              </a:defRPr>
            </a:lvl1pPr>
          </a:lstStyle>
          <a:p>
            <a:r>
              <a:rPr lang="en-GB" dirty="0">
                <a:latin typeface="Gill Sans MT"/>
                <a:cs typeface="Alexandria Medium"/>
              </a:rPr>
              <a:t>Images – Additional Ultrasound Tools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D39FAF-3838-A52B-A4CF-83C34C2451D7}"/>
              </a:ext>
            </a:extLst>
          </p:cNvPr>
          <p:cNvSpPr txBox="1"/>
          <p:nvPr/>
        </p:nvSpPr>
        <p:spPr>
          <a:xfrm>
            <a:off x="838200" y="1444752"/>
            <a:ext cx="10515600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Calibri"/>
              <a:buChar char="-"/>
            </a:pPr>
            <a:r>
              <a:rPr lang="en-GB" sz="3200" dirty="0"/>
              <a:t>3D Imaging (Render,  TUI, Multiplanar, 3D Doppler...) </a:t>
            </a:r>
            <a:endParaRPr lang="it-IT"/>
          </a:p>
          <a:p>
            <a:r>
              <a:rPr lang="en-GB" sz="3200" dirty="0"/>
              <a:t>if available</a:t>
            </a:r>
            <a:endParaRPr lang="en-GB"/>
          </a:p>
          <a:p>
            <a:pPr marL="457200" indent="-457200">
              <a:buFont typeface="Calibri"/>
              <a:buChar char="-"/>
            </a:pPr>
            <a:endParaRPr lang="en-GB" sz="3200" dirty="0"/>
          </a:p>
          <a:p>
            <a:pPr marL="457200" indent="-457200">
              <a:buFont typeface="Calibri"/>
              <a:buChar char="-"/>
            </a:pPr>
            <a:endParaRPr lang="en-GB" sz="3200" dirty="0"/>
          </a:p>
          <a:p>
            <a:pPr marL="457200" indent="-457200">
              <a:buFont typeface="Calibri"/>
              <a:buChar char="-"/>
            </a:pPr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Otherwise remove this slide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29109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15CF3-E1F2-E44E-13A0-EFE745668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9785F83-97AF-5881-3B95-140C82910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2B545B10-98FF-791C-B6B4-7F94E21AD633}"/>
              </a:ext>
            </a:extLst>
          </p:cNvPr>
          <p:cNvSpPr txBox="1">
            <a:spLocks/>
          </p:cNvSpPr>
          <p:nvPr/>
        </p:nvSpPr>
        <p:spPr>
          <a:xfrm>
            <a:off x="990600" y="-285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2">
                    <a:lumMod val="50000"/>
                    <a:lumOff val="50000"/>
                  </a:schemeClr>
                </a:solidFill>
                <a:latin typeface="Alexandria Medium" pitchFamily="2" charset="-78"/>
                <a:ea typeface="+mj-ea"/>
                <a:cs typeface="Alexandria Medium" pitchFamily="2" charset="-78"/>
              </a:defRPr>
            </a:lvl1pPr>
          </a:lstStyle>
          <a:p>
            <a:r>
              <a:rPr lang="en-GB" dirty="0">
                <a:latin typeface="Gill Sans MT"/>
                <a:cs typeface="Alexandria Medium"/>
              </a:rPr>
              <a:t>Images – Supplementary Images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3A1146-50D9-926F-F5EA-AD835BB76A69}"/>
              </a:ext>
            </a:extLst>
          </p:cNvPr>
          <p:cNvSpPr txBox="1"/>
          <p:nvPr/>
        </p:nvSpPr>
        <p:spPr>
          <a:xfrm>
            <a:off x="838200" y="1444752"/>
            <a:ext cx="10515600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3600" dirty="0" err="1"/>
              <a:t>Omental</a:t>
            </a:r>
            <a:r>
              <a:rPr lang="it-IT" sz="3600" dirty="0"/>
              <a:t> cake, Douglas, </a:t>
            </a:r>
            <a:r>
              <a:rPr lang="it-IT" sz="3600" dirty="0" err="1"/>
              <a:t>lymph</a:t>
            </a:r>
            <a:r>
              <a:rPr lang="it-IT" sz="3600" dirty="0"/>
              <a:t> </a:t>
            </a:r>
            <a:r>
              <a:rPr lang="it-IT" sz="3600" dirty="0" err="1"/>
              <a:t>nodes</a:t>
            </a:r>
            <a:r>
              <a:rPr lang="it-IT" sz="3600" dirty="0"/>
              <a:t>, </a:t>
            </a:r>
            <a:r>
              <a:rPr lang="it-IT" sz="3600" dirty="0" err="1"/>
              <a:t>etc</a:t>
            </a:r>
            <a:r>
              <a:rPr lang="mr-IN" sz="3600" dirty="0">
                <a:cs typeface="Mangal"/>
              </a:rPr>
              <a:t>…</a:t>
            </a:r>
            <a:endParaRPr lang="it-IT" dirty="0">
              <a:cs typeface="Mangal"/>
            </a:endParaRPr>
          </a:p>
          <a:p>
            <a:r>
              <a:rPr lang="en-GB" sz="3200" dirty="0"/>
              <a:t>If applicable or available</a:t>
            </a:r>
          </a:p>
          <a:p>
            <a:pPr marL="457200" indent="-457200">
              <a:buFont typeface="Calibri"/>
              <a:buChar char="-"/>
            </a:pPr>
            <a:endParaRPr lang="en-GB" sz="3200" dirty="0"/>
          </a:p>
          <a:p>
            <a:pPr marL="457200" indent="-457200">
              <a:buFont typeface="Calibri"/>
              <a:buChar char="-"/>
            </a:pPr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Otherwise remove this slide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751869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  <a:cs typeface="Alexandria Medium"/>
              </a:rPr>
              <a:t>Type of lesion (morphology)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444752"/>
            <a:ext cx="10515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This lesion is:</a:t>
            </a:r>
          </a:p>
          <a:p>
            <a:endParaRPr lang="en-GB" sz="3200" dirty="0"/>
          </a:p>
          <a:p>
            <a:pPr marL="457200" indent="-457200">
              <a:buFont typeface="Arial" charset="0"/>
              <a:buChar char="•"/>
            </a:pPr>
            <a:r>
              <a:rPr lang="en-GB" sz="3200" dirty="0"/>
              <a:t>Unilocular</a:t>
            </a:r>
          </a:p>
          <a:p>
            <a:pPr marL="457200" indent="-457200">
              <a:buFont typeface="Arial" charset="0"/>
              <a:buChar char="•"/>
            </a:pPr>
            <a:r>
              <a:rPr lang="en-GB" sz="3200" dirty="0"/>
              <a:t>Multilocular</a:t>
            </a:r>
          </a:p>
          <a:p>
            <a:pPr marL="457200" indent="-457200">
              <a:buFont typeface="Arial" charset="0"/>
              <a:buChar char="•"/>
            </a:pPr>
            <a:r>
              <a:rPr lang="en-GB" sz="3200" dirty="0"/>
              <a:t>Unilocular-solid</a:t>
            </a:r>
          </a:p>
          <a:p>
            <a:pPr marL="457200" indent="-457200">
              <a:buFont typeface="Arial" charset="0"/>
              <a:buChar char="•"/>
            </a:pPr>
            <a:r>
              <a:rPr lang="en-GB" sz="3200" dirty="0"/>
              <a:t>Multilocular-solid</a:t>
            </a:r>
          </a:p>
          <a:p>
            <a:pPr marL="457200" indent="-457200">
              <a:buFont typeface="Arial" charset="0"/>
              <a:buChar char="•"/>
            </a:pPr>
            <a:r>
              <a:rPr lang="en-GB" sz="3200" dirty="0"/>
              <a:t>Solid</a:t>
            </a:r>
          </a:p>
          <a:p>
            <a:pPr marL="457200" indent="-457200">
              <a:buFont typeface="Arial" charset="0"/>
              <a:buChar char="•"/>
            </a:pPr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70320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Two Step Strategy: Step 1 (Benign Descriptors)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144588"/>
            <a:ext cx="10515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Can you apply the modified Benign Descriptors?</a:t>
            </a:r>
          </a:p>
          <a:p>
            <a:pPr marL="514350" indent="-514350">
              <a:buFont typeface="Courier New" charset="0"/>
              <a:buChar char="o"/>
            </a:pPr>
            <a:r>
              <a:rPr lang="en-GB" sz="3200" dirty="0"/>
              <a:t>Yes</a:t>
            </a:r>
          </a:p>
          <a:p>
            <a:pPr marL="514350" indent="-514350">
              <a:buFont typeface="Courier New" charset="0"/>
              <a:buChar char="o"/>
            </a:pPr>
            <a:r>
              <a:rPr lang="en-GB" sz="3200" dirty="0"/>
              <a:t>No</a:t>
            </a:r>
          </a:p>
          <a:p>
            <a:pPr marL="514350" indent="-514350">
              <a:buFont typeface="Courier New" charset="0"/>
              <a:buChar char="o"/>
            </a:pPr>
            <a:endParaRPr lang="en-GB" sz="3200" dirty="0"/>
          </a:p>
          <a:p>
            <a:r>
              <a:rPr lang="en-GB" sz="3200" dirty="0"/>
              <a:t>If yes, which one?</a:t>
            </a:r>
          </a:p>
          <a:p>
            <a:pPr marL="457200" indent="-457200">
              <a:buFont typeface="Courier New" charset="0"/>
              <a:buChar char="o"/>
            </a:pPr>
            <a:r>
              <a:rPr lang="en-GB" sz="3200" dirty="0"/>
              <a:t>BD1</a:t>
            </a:r>
          </a:p>
          <a:p>
            <a:pPr marL="457200" indent="-457200">
              <a:buFont typeface="Courier New" charset="0"/>
              <a:buChar char="o"/>
            </a:pPr>
            <a:r>
              <a:rPr lang="en-GB" sz="3200" dirty="0"/>
              <a:t>BD2</a:t>
            </a:r>
          </a:p>
          <a:p>
            <a:pPr marL="457200" indent="-457200">
              <a:buFont typeface="Courier New" charset="0"/>
              <a:buChar char="o"/>
            </a:pPr>
            <a:r>
              <a:rPr lang="en-GB" sz="3200" dirty="0"/>
              <a:t>BD3</a:t>
            </a:r>
          </a:p>
          <a:p>
            <a:pPr marL="457200" indent="-457200">
              <a:buFont typeface="Courier New" charset="0"/>
              <a:buChar char="o"/>
            </a:pPr>
            <a:r>
              <a:rPr lang="en-GB" sz="3200" dirty="0"/>
              <a:t>BD4</a:t>
            </a:r>
          </a:p>
          <a:p>
            <a:pPr marL="514350" indent="-514350">
              <a:buFont typeface="Courier New" charset="0"/>
              <a:buChar char="o"/>
            </a:pPr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84635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Two Step Strategy: Step 2 (IOTA ADNEX) (1)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499616"/>
            <a:ext cx="1051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Insert ADNEX variables</a:t>
            </a:r>
          </a:p>
        </p:txBody>
      </p:sp>
    </p:spTree>
    <p:extLst>
      <p:ext uri="{BB962C8B-B14F-4D97-AF65-F5344CB8AC3E}">
        <p14:creationId xmlns:p14="http://schemas.microsoft.com/office/powerpoint/2010/main" val="11502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Two Step Strategy: Step 2 (IOTA ADNEX) (2)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499616"/>
            <a:ext cx="10515600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Insert ADNEX Results (Relative Risk Plot - screenshot)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77300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Management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499616"/>
            <a:ext cx="1051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Specify the management</a:t>
            </a:r>
          </a:p>
        </p:txBody>
      </p:sp>
    </p:spTree>
    <p:extLst>
      <p:ext uri="{BB962C8B-B14F-4D97-AF65-F5344CB8AC3E}">
        <p14:creationId xmlns:p14="http://schemas.microsoft.com/office/powerpoint/2010/main" val="1623526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3E8B4-F9B7-6CBC-AB34-3B55FF9E3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201C4D-F2A3-7F20-E1B0-342E1D413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  <a:cs typeface="Alexandria Medium"/>
              </a:rPr>
              <a:t>Case Outcome</a:t>
            </a:r>
            <a:endParaRPr lang="en-GB" dirty="0">
              <a:latin typeface="+mn-lt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1026767-14A4-EA80-E9B8-8864BB2C0785}"/>
              </a:ext>
            </a:extLst>
          </p:cNvPr>
          <p:cNvSpPr txBox="1"/>
          <p:nvPr/>
        </p:nvSpPr>
        <p:spPr>
          <a:xfrm>
            <a:off x="838200" y="1499616"/>
            <a:ext cx="10515600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Macroscopy image (gross section)</a:t>
            </a:r>
            <a:endParaRPr lang="it-IT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We highly recommend to include macroscopy, if applicable.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4750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  <a:cs typeface="Alexandria Medium"/>
              </a:rPr>
              <a:t>Case Outcome</a:t>
            </a:r>
            <a:endParaRPr lang="en-GB" dirty="0">
              <a:latin typeface="+mn-lt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499616"/>
            <a:ext cx="1051560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Specify the final histology </a:t>
            </a:r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37777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  <a:cs typeface="Alexandria Medium"/>
              </a:rPr>
              <a:t>General Info </a:t>
            </a:r>
            <a:r>
              <a:rPr lang="en-GB" sz="3600" dirty="0">
                <a:latin typeface="+mn-lt"/>
                <a:cs typeface="Alexandria Medium"/>
              </a:rPr>
              <a:t>(remove this slide before submission)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69900" indent="-457200">
              <a:lnSpc>
                <a:spcPct val="100000"/>
              </a:lnSpc>
              <a:buFont typeface="Wingdings" charset="2"/>
              <a:buChar char="Ø"/>
              <a:tabLst>
                <a:tab pos="299085" algn="l"/>
              </a:tabLst>
            </a:pPr>
            <a:r>
              <a:rPr lang="en-GB" dirty="0">
                <a:latin typeface="+mn-lt"/>
                <a:ea typeface="Times New Roman" charset="0"/>
                <a:cs typeface="Times New Roman" charset="0"/>
              </a:rPr>
              <a:t>Use</a:t>
            </a:r>
            <a:r>
              <a:rPr lang="en-GB" spc="-3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spc="-114" dirty="0">
                <a:latin typeface="+mn-lt"/>
                <a:ea typeface="Times New Roman" charset="0"/>
                <a:cs typeface="Times New Roman" charset="0"/>
              </a:rPr>
              <a:t>the</a:t>
            </a:r>
            <a:r>
              <a:rPr lang="en-GB" spc="-5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spc="-135" dirty="0">
                <a:latin typeface="+mn-lt"/>
                <a:ea typeface="Times New Roman" charset="0"/>
                <a:cs typeface="Times New Roman" charset="0"/>
              </a:rPr>
              <a:t>template</a:t>
            </a:r>
            <a:r>
              <a:rPr lang="en-GB" spc="-5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spc="-114" dirty="0">
                <a:latin typeface="+mn-lt"/>
                <a:ea typeface="Times New Roman" charset="0"/>
                <a:cs typeface="Times New Roman" charset="0"/>
              </a:rPr>
              <a:t>in</a:t>
            </a:r>
            <a:r>
              <a:rPr lang="en-GB" spc="-2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spc="-110" dirty="0">
                <a:latin typeface="+mn-lt"/>
                <a:ea typeface="Times New Roman" charset="0"/>
                <a:cs typeface="Times New Roman" charset="0"/>
              </a:rPr>
              <a:t>the</a:t>
            </a:r>
            <a:r>
              <a:rPr lang="en-GB" spc="-3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spc="-105" dirty="0">
                <a:latin typeface="+mn-lt"/>
                <a:ea typeface="Times New Roman" charset="0"/>
                <a:cs typeface="Times New Roman" charset="0"/>
              </a:rPr>
              <a:t>following</a:t>
            </a:r>
            <a:r>
              <a:rPr lang="en-GB" spc="-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spc="-10" dirty="0">
                <a:latin typeface="+mn-lt"/>
                <a:ea typeface="Times New Roman" charset="0"/>
                <a:cs typeface="Times New Roman" charset="0"/>
              </a:rPr>
              <a:t>slides</a:t>
            </a:r>
            <a:endParaRPr lang="en-GB" dirty="0">
              <a:latin typeface="+mn-lt"/>
              <a:ea typeface="Times New Roman" charset="0"/>
              <a:cs typeface="Times New Roman" charset="0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buFont typeface="Wingdings" charset="2"/>
              <a:buChar char="Ø"/>
              <a:tabLst>
                <a:tab pos="299085" algn="l"/>
              </a:tabLst>
            </a:pPr>
            <a:r>
              <a:rPr lang="en-GB" spc="-95" dirty="0">
                <a:latin typeface="+mn-lt"/>
                <a:ea typeface="Times New Roman" charset="0"/>
                <a:cs typeface="Times New Roman"/>
              </a:rPr>
              <a:t>Remember</a:t>
            </a:r>
            <a:r>
              <a:rPr lang="en-GB" spc="-20" dirty="0">
                <a:latin typeface="+mn-lt"/>
                <a:ea typeface="Times New Roman" charset="0"/>
                <a:cs typeface="Times New Roman"/>
              </a:rPr>
              <a:t> </a:t>
            </a:r>
            <a:r>
              <a:rPr lang="en-GB" spc="-10" dirty="0">
                <a:latin typeface="+mn-lt"/>
                <a:ea typeface="Times New Roman" charset="0"/>
                <a:cs typeface="Times New Roman"/>
              </a:rPr>
              <a:t>to</a:t>
            </a:r>
            <a:r>
              <a:rPr lang="en-GB" spc="-20" dirty="0">
                <a:latin typeface="+mn-lt"/>
                <a:ea typeface="Times New Roman" charset="0"/>
                <a:cs typeface="Times New Roman"/>
              </a:rPr>
              <a:t> </a:t>
            </a:r>
            <a:r>
              <a:rPr lang="en-GB" spc="-100" dirty="0">
                <a:latin typeface="+mn-lt"/>
                <a:ea typeface="Times New Roman" charset="0"/>
                <a:cs typeface="Times New Roman"/>
              </a:rPr>
              <a:t>remove</a:t>
            </a:r>
            <a:r>
              <a:rPr lang="en-GB" dirty="0">
                <a:latin typeface="+mn-lt"/>
                <a:ea typeface="Times New Roman" charset="0"/>
                <a:cs typeface="Times New Roman"/>
              </a:rPr>
              <a:t> </a:t>
            </a:r>
            <a:r>
              <a:rPr lang="en-GB" spc="-130" dirty="0">
                <a:latin typeface="+mn-lt"/>
                <a:ea typeface="Times New Roman" charset="0"/>
                <a:cs typeface="Times New Roman"/>
              </a:rPr>
              <a:t>patient</a:t>
            </a:r>
            <a:r>
              <a:rPr lang="en-GB" spc="-10" dirty="0">
                <a:latin typeface="+mn-lt"/>
                <a:ea typeface="Times New Roman" charset="0"/>
                <a:cs typeface="Times New Roman"/>
              </a:rPr>
              <a:t> </a:t>
            </a:r>
            <a:r>
              <a:rPr lang="en-GB" spc="-140" dirty="0">
                <a:latin typeface="+mn-lt"/>
                <a:ea typeface="Times New Roman" charset="0"/>
                <a:cs typeface="Times New Roman"/>
              </a:rPr>
              <a:t>identifiable</a:t>
            </a:r>
            <a:r>
              <a:rPr lang="en-GB" spc="35" dirty="0">
                <a:latin typeface="+mn-lt"/>
                <a:ea typeface="Times New Roman" charset="0"/>
                <a:cs typeface="Times New Roman"/>
              </a:rPr>
              <a:t> </a:t>
            </a:r>
            <a:r>
              <a:rPr lang="en-GB" spc="-85" dirty="0">
                <a:latin typeface="+mn-lt"/>
                <a:ea typeface="Times New Roman" charset="0"/>
                <a:cs typeface="Times New Roman"/>
              </a:rPr>
              <a:t>data on every image and clip</a:t>
            </a:r>
            <a:endParaRPr lang="en-GB" b="1" dirty="0">
              <a:latin typeface="+mn-lt"/>
              <a:ea typeface="Times New Roman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1520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Case relevance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499616"/>
            <a:ext cx="10515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Why is this case relevant? (check one or more)</a:t>
            </a:r>
          </a:p>
          <a:p>
            <a:endParaRPr lang="en-GB" sz="3200" dirty="0"/>
          </a:p>
          <a:p>
            <a:pPr marL="457200" indent="-457200">
              <a:buFont typeface="Courier New" charset="0"/>
              <a:buChar char="o"/>
            </a:pPr>
            <a:r>
              <a:rPr lang="en-GB" sz="3200" dirty="0"/>
              <a:t>Very didactic (typical features)</a:t>
            </a:r>
          </a:p>
          <a:p>
            <a:pPr marL="457200" indent="-457200">
              <a:buFont typeface="Courier New" charset="0"/>
              <a:buChar char="o"/>
            </a:pPr>
            <a:r>
              <a:rPr lang="en-GB" sz="3200" dirty="0"/>
              <a:t>Special outcome (atypical features)</a:t>
            </a:r>
          </a:p>
          <a:p>
            <a:pPr marL="457200" indent="-457200">
              <a:buFont typeface="Courier New" charset="0"/>
              <a:buChar char="o"/>
            </a:pPr>
            <a:r>
              <a:rPr lang="en-GB" sz="3200" dirty="0"/>
              <a:t>Special ultrasound images</a:t>
            </a:r>
          </a:p>
          <a:p>
            <a:pPr marL="457200" indent="-457200">
              <a:buFont typeface="Courier New" charset="0"/>
              <a:buChar char="o"/>
            </a:pPr>
            <a:r>
              <a:rPr lang="en-GB" sz="3200" dirty="0"/>
              <a:t>Other</a:t>
            </a:r>
            <a:r>
              <a:rPr lang="mr-IN" sz="3200" dirty="0"/>
              <a:t>…</a:t>
            </a:r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63795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Literature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499616"/>
            <a:ext cx="1051560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3200" dirty="0"/>
              <a:t>Drop </a:t>
            </a:r>
            <a:r>
              <a:rPr lang="it-IT" sz="3200" dirty="0" err="1"/>
              <a:t>here</a:t>
            </a:r>
            <a:r>
              <a:rPr lang="it-IT" sz="3200" dirty="0"/>
              <a:t> </a:t>
            </a:r>
            <a:r>
              <a:rPr lang="it-IT" sz="3200" dirty="0" err="1"/>
              <a:t>references</a:t>
            </a:r>
            <a:r>
              <a:rPr lang="it-IT" sz="3200" dirty="0"/>
              <a:t> of the </a:t>
            </a:r>
            <a:r>
              <a:rPr lang="it-IT" sz="3200" dirty="0" err="1"/>
              <a:t>main</a:t>
            </a:r>
            <a:r>
              <a:rPr lang="it-IT" sz="3200" dirty="0"/>
              <a:t> </a:t>
            </a:r>
            <a:r>
              <a:rPr lang="it-IT" sz="3200" dirty="0" err="1"/>
              <a:t>publications</a:t>
            </a:r>
            <a:r>
              <a:rPr lang="it-IT" sz="3200" dirty="0"/>
              <a:t> on the </a:t>
            </a:r>
            <a:r>
              <a:rPr lang="it-IT" sz="3200" dirty="0" err="1"/>
              <a:t>topic</a:t>
            </a:r>
            <a:r>
              <a:rPr lang="it-IT" sz="3200" dirty="0"/>
              <a:t> (</a:t>
            </a:r>
            <a:r>
              <a:rPr lang="it-IT" sz="3200" dirty="0" err="1"/>
              <a:t>URLs</a:t>
            </a:r>
            <a:r>
              <a:rPr lang="it-IT" sz="3200" dirty="0"/>
              <a:t>):</a:t>
            </a:r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870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Consent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latin typeface="+mn-lt"/>
                <a:ea typeface="Times New Roman" charset="0"/>
                <a:cs typeface="Times New Roman" charset="0"/>
              </a:rPr>
              <a:t>Please</a:t>
            </a:r>
            <a:r>
              <a:rPr lang="en-GB" b="1" spc="-114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dirty="0">
                <a:latin typeface="+mn-lt"/>
                <a:ea typeface="Times New Roman" charset="0"/>
                <a:cs typeface="Times New Roman" charset="0"/>
              </a:rPr>
              <a:t>confirm</a:t>
            </a:r>
            <a:r>
              <a:rPr lang="en-GB" b="1" spc="-110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dirty="0">
                <a:latin typeface="+mn-lt"/>
                <a:ea typeface="Times New Roman" charset="0"/>
                <a:cs typeface="Times New Roman" charset="0"/>
              </a:rPr>
              <a:t>the</a:t>
            </a:r>
            <a:r>
              <a:rPr lang="en-GB" b="1" spc="-7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spc="-20" dirty="0">
                <a:latin typeface="+mn-lt"/>
                <a:ea typeface="Times New Roman" charset="0"/>
                <a:cs typeface="Times New Roman" charset="0"/>
              </a:rPr>
              <a:t>following</a:t>
            </a:r>
            <a:r>
              <a:rPr lang="en-GB" b="1" spc="-80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dirty="0">
                <a:latin typeface="+mn-lt"/>
                <a:ea typeface="Times New Roman" charset="0"/>
                <a:cs typeface="Times New Roman" charset="0"/>
              </a:rPr>
              <a:t>statements</a:t>
            </a:r>
            <a:r>
              <a:rPr lang="en-GB" b="1" spc="-70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spc="-30" dirty="0">
                <a:latin typeface="+mn-lt"/>
                <a:ea typeface="Times New Roman" charset="0"/>
                <a:cs typeface="Times New Roman" charset="0"/>
              </a:rPr>
              <a:t>by</a:t>
            </a:r>
            <a:r>
              <a:rPr lang="en-GB" b="1" spc="-90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dirty="0">
                <a:latin typeface="+mn-lt"/>
                <a:ea typeface="Times New Roman" charset="0"/>
                <a:cs typeface="Times New Roman" charset="0"/>
              </a:rPr>
              <a:t>adding</a:t>
            </a:r>
            <a:r>
              <a:rPr lang="en-GB" b="1" spc="-8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spc="-20" dirty="0">
                <a:latin typeface="+mn-lt"/>
                <a:ea typeface="Times New Roman" charset="0"/>
                <a:cs typeface="Times New Roman" charset="0"/>
              </a:rPr>
              <a:t>an</a:t>
            </a:r>
            <a:r>
              <a:rPr lang="en-GB" b="1" spc="-22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spc="-140" dirty="0">
                <a:latin typeface="+mn-lt"/>
                <a:ea typeface="Times New Roman" charset="0"/>
                <a:cs typeface="Times New Roman" charset="0"/>
              </a:rPr>
              <a:t>‘x’</a:t>
            </a:r>
            <a:r>
              <a:rPr lang="en-GB" b="1" spc="-5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dirty="0">
                <a:latin typeface="+mn-lt"/>
                <a:ea typeface="Times New Roman" charset="0"/>
                <a:cs typeface="Times New Roman" charset="0"/>
              </a:rPr>
              <a:t>in</a:t>
            </a:r>
            <a:r>
              <a:rPr lang="en-GB" b="1" spc="-60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dirty="0">
                <a:latin typeface="+mn-lt"/>
                <a:ea typeface="Times New Roman" charset="0"/>
                <a:cs typeface="Times New Roman" charset="0"/>
              </a:rPr>
              <a:t>the</a:t>
            </a:r>
            <a:r>
              <a:rPr lang="en-GB" b="1" spc="-75" dirty="0"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GB" b="1" spc="-20" dirty="0">
                <a:latin typeface="+mn-lt"/>
                <a:ea typeface="Times New Roman" charset="0"/>
                <a:cs typeface="Times New Roman" charset="0"/>
              </a:rPr>
              <a:t>box:</a:t>
            </a:r>
            <a:endParaRPr lang="en-GB" dirty="0">
              <a:latin typeface="+mn-lt"/>
              <a:ea typeface="Times New Roman" charset="0"/>
              <a:cs typeface="Times New Roman" charset="0"/>
            </a:endParaRPr>
          </a:p>
          <a:p>
            <a:endParaRPr lang="en-GB" dirty="0"/>
          </a:p>
        </p:txBody>
      </p:sp>
      <p:sp>
        <p:nvSpPr>
          <p:cNvPr id="5" name="object 10"/>
          <p:cNvSpPr txBox="1"/>
          <p:nvPr/>
        </p:nvSpPr>
        <p:spPr>
          <a:xfrm>
            <a:off x="1597722" y="2122007"/>
            <a:ext cx="10015158" cy="40549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GB" sz="2000" dirty="0">
                <a:solidFill>
                  <a:srgbClr val="C00000"/>
                </a:solidFill>
                <a:ea typeface="Times New Roman" charset="0"/>
                <a:cs typeface="Times New Roman" charset="0"/>
              </a:rPr>
              <a:t>(*)</a:t>
            </a:r>
            <a:r>
              <a:rPr lang="en-GB" sz="2000" spc="-5" dirty="0">
                <a:solidFill>
                  <a:srgbClr val="C00000"/>
                </a:solidFill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I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spc="-95" dirty="0">
                <a:ea typeface="Times New Roman" charset="0"/>
                <a:cs typeface="Times New Roman" charset="0"/>
              </a:rPr>
              <a:t>confirm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30" dirty="0">
                <a:ea typeface="Times New Roman" charset="0"/>
                <a:cs typeface="Times New Roman" charset="0"/>
              </a:rPr>
              <a:t>that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spc="-105" dirty="0">
                <a:ea typeface="Times New Roman" charset="0"/>
                <a:cs typeface="Times New Roman" charset="0"/>
              </a:rPr>
              <a:t>there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80" dirty="0">
                <a:ea typeface="Times New Roman" charset="0"/>
                <a:cs typeface="Times New Roman" charset="0"/>
              </a:rPr>
              <a:t>is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no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patient-</a:t>
            </a:r>
            <a:r>
              <a:rPr lang="en-GB" sz="2000" spc="-140" dirty="0">
                <a:ea typeface="Times New Roman" charset="0"/>
                <a:cs typeface="Times New Roman" charset="0"/>
              </a:rPr>
              <a:t>identifiable</a:t>
            </a:r>
            <a:r>
              <a:rPr lang="en-GB" sz="2000" spc="5" dirty="0">
                <a:ea typeface="Times New Roman" charset="0"/>
                <a:cs typeface="Times New Roman" charset="0"/>
              </a:rPr>
              <a:t> </a:t>
            </a:r>
            <a:r>
              <a:rPr lang="en-GB" sz="2000" spc="-105" dirty="0">
                <a:ea typeface="Times New Roman" charset="0"/>
                <a:cs typeface="Times New Roman" charset="0"/>
              </a:rPr>
              <a:t>information</a:t>
            </a:r>
            <a:r>
              <a:rPr lang="en-GB" sz="2000" spc="-35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in</a:t>
            </a:r>
            <a:r>
              <a:rPr lang="en-GB" sz="2000" spc="-15" dirty="0">
                <a:ea typeface="Times New Roman" charset="0"/>
                <a:cs typeface="Times New Roman" charset="0"/>
              </a:rPr>
              <a:t> </a:t>
            </a:r>
            <a:r>
              <a:rPr lang="en-GB" sz="2000" spc="-110" dirty="0">
                <a:ea typeface="Times New Roman" charset="0"/>
                <a:cs typeface="Times New Roman" charset="0"/>
              </a:rPr>
              <a:t>the</a:t>
            </a:r>
            <a:r>
              <a:rPr lang="en-GB" sz="2000" spc="-25" dirty="0">
                <a:ea typeface="Times New Roman" charset="0"/>
                <a:cs typeface="Times New Roman" charset="0"/>
              </a:rPr>
              <a:t> </a:t>
            </a:r>
            <a:r>
              <a:rPr lang="en-GB" sz="2000" spc="-105" dirty="0">
                <a:ea typeface="Times New Roman" charset="0"/>
                <a:cs typeface="Times New Roman" charset="0"/>
              </a:rPr>
              <a:t>slides</a:t>
            </a:r>
            <a:r>
              <a:rPr lang="en-GB" sz="2000" spc="-15" dirty="0">
                <a:ea typeface="Times New Roman" charset="0"/>
                <a:cs typeface="Times New Roman" charset="0"/>
              </a:rPr>
              <a:t> </a:t>
            </a:r>
            <a:r>
              <a:rPr lang="en-GB" sz="2000" spc="-110" dirty="0">
                <a:ea typeface="Times New Roman" charset="0"/>
                <a:cs typeface="Times New Roman" charset="0"/>
              </a:rPr>
              <a:t>submitted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and</a:t>
            </a:r>
            <a:r>
              <a:rPr lang="en-GB" sz="2000" spc="-55" dirty="0">
                <a:ea typeface="Times New Roman" charset="0"/>
                <a:cs typeface="Times New Roman" charset="0"/>
              </a:rPr>
              <a:t> </a:t>
            </a:r>
            <a:r>
              <a:rPr lang="en-GB" sz="2000" spc="-130" dirty="0">
                <a:ea typeface="Times New Roman" charset="0"/>
                <a:cs typeface="Times New Roman" charset="0"/>
              </a:rPr>
              <a:t>that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I</a:t>
            </a:r>
            <a:r>
              <a:rPr lang="en-GB" sz="2000" spc="-25" dirty="0">
                <a:ea typeface="Times New Roman" charset="0"/>
                <a:cs typeface="Times New Roman" charset="0"/>
              </a:rPr>
              <a:t> </a:t>
            </a:r>
            <a:r>
              <a:rPr lang="en-GB" sz="2000" spc="-165" dirty="0">
                <a:ea typeface="Times New Roman" charset="0"/>
                <a:cs typeface="Times New Roman" charset="0"/>
              </a:rPr>
              <a:t>have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obtained </a:t>
            </a:r>
            <a:r>
              <a:rPr lang="en-GB" sz="2000" spc="-100" dirty="0">
                <a:ea typeface="Times New Roman" charset="0"/>
                <a:cs typeface="Times New Roman" charset="0"/>
              </a:rPr>
              <a:t>appropriate</a:t>
            </a:r>
            <a:r>
              <a:rPr lang="en-GB" sz="2000" spc="-75" dirty="0">
                <a:ea typeface="Times New Roman" charset="0"/>
                <a:cs typeface="Times New Roman" charset="0"/>
              </a:rPr>
              <a:t> </a:t>
            </a:r>
            <a:r>
              <a:rPr lang="en-GB" sz="2000" spc="-80" dirty="0">
                <a:ea typeface="Times New Roman" charset="0"/>
                <a:cs typeface="Times New Roman" charset="0"/>
              </a:rPr>
              <a:t>consent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to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00" dirty="0">
                <a:ea typeface="Times New Roman" charset="0"/>
                <a:cs typeface="Times New Roman" charset="0"/>
              </a:rPr>
              <a:t>share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spc="-100" dirty="0">
                <a:ea typeface="Times New Roman" charset="0"/>
                <a:cs typeface="Times New Roman" charset="0"/>
              </a:rPr>
              <a:t>this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spc="-145" dirty="0">
                <a:ea typeface="Times New Roman" charset="0"/>
                <a:cs typeface="Times New Roman" charset="0"/>
              </a:rPr>
              <a:t>case.</a:t>
            </a:r>
            <a:r>
              <a:rPr lang="en-GB" sz="2000" spc="-235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I</a:t>
            </a:r>
            <a:r>
              <a:rPr lang="en-GB" sz="2000" spc="-15" dirty="0">
                <a:ea typeface="Times New Roman" charset="0"/>
                <a:cs typeface="Times New Roman" charset="0"/>
              </a:rPr>
              <a:t> </a:t>
            </a:r>
            <a:r>
              <a:rPr lang="en-GB" sz="2000" spc="-95" dirty="0">
                <a:ea typeface="Times New Roman" charset="0"/>
                <a:cs typeface="Times New Roman" charset="0"/>
              </a:rPr>
              <a:t>understand</a:t>
            </a:r>
            <a:r>
              <a:rPr lang="en-GB" sz="2000" spc="-105" dirty="0">
                <a:ea typeface="Times New Roman" charset="0"/>
                <a:cs typeface="Times New Roman" charset="0"/>
              </a:rPr>
              <a:t> </a:t>
            </a:r>
            <a:r>
              <a:rPr lang="en-GB" sz="2000" spc="-130" dirty="0">
                <a:ea typeface="Times New Roman" charset="0"/>
                <a:cs typeface="Times New Roman" charset="0"/>
              </a:rPr>
              <a:t>that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spc="-180" dirty="0">
                <a:ea typeface="Times New Roman" charset="0"/>
                <a:cs typeface="Times New Roman" charset="0"/>
              </a:rPr>
              <a:t>if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spc="-160" dirty="0">
                <a:ea typeface="Times New Roman" charset="0"/>
                <a:cs typeface="Times New Roman" charset="0"/>
              </a:rPr>
              <a:t>my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case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85" dirty="0">
                <a:ea typeface="Times New Roman" charset="0"/>
                <a:cs typeface="Times New Roman" charset="0"/>
              </a:rPr>
              <a:t>is</a:t>
            </a:r>
            <a:r>
              <a:rPr lang="en-GB" sz="2000" spc="-25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selected</a:t>
            </a:r>
            <a:r>
              <a:rPr lang="en-GB" sz="2000" spc="-25" dirty="0">
                <a:ea typeface="Times New Roman" charset="0"/>
                <a:cs typeface="Times New Roman" charset="0"/>
              </a:rPr>
              <a:t> </a:t>
            </a:r>
            <a:r>
              <a:rPr lang="en-GB" sz="2000" spc="-60" dirty="0">
                <a:ea typeface="Times New Roman" charset="0"/>
                <a:cs typeface="Times New Roman" charset="0"/>
              </a:rPr>
              <a:t>for</a:t>
            </a:r>
            <a:r>
              <a:rPr lang="en-GB" sz="2000" spc="-25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presentation,</a:t>
            </a:r>
            <a:r>
              <a:rPr lang="en-GB" sz="2000" spc="-229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the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spc="-30" dirty="0">
                <a:ea typeface="Times New Roman" charset="0"/>
                <a:cs typeface="Times New Roman" charset="0"/>
              </a:rPr>
              <a:t>Case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Stream </a:t>
            </a:r>
            <a:r>
              <a:rPr lang="en-GB" sz="2000" spc="-60" dirty="0">
                <a:ea typeface="Times New Roman" charset="0"/>
                <a:cs typeface="Times New Roman" charset="0"/>
              </a:rPr>
              <a:t>session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10" dirty="0">
                <a:ea typeface="Times New Roman" charset="0"/>
                <a:cs typeface="Times New Roman" charset="0"/>
              </a:rPr>
              <a:t>will</a:t>
            </a:r>
            <a:r>
              <a:rPr lang="en-GB" sz="2000" spc="15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be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80" dirty="0">
                <a:ea typeface="Times New Roman" charset="0"/>
                <a:cs typeface="Times New Roman" charset="0"/>
              </a:rPr>
              <a:t>recorded</a:t>
            </a:r>
            <a:r>
              <a:rPr lang="en-GB" sz="2000" spc="-30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and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spc="-140" dirty="0">
                <a:ea typeface="Times New Roman" charset="0"/>
                <a:cs typeface="Times New Roman" charset="0"/>
              </a:rPr>
              <a:t>made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spc="-160" dirty="0">
                <a:ea typeface="Times New Roman" charset="0"/>
                <a:cs typeface="Times New Roman" charset="0"/>
              </a:rPr>
              <a:t>available</a:t>
            </a:r>
            <a:r>
              <a:rPr lang="en-GB" sz="2000" spc="5" dirty="0">
                <a:ea typeface="Times New Roman" charset="0"/>
                <a:cs typeface="Times New Roman" charset="0"/>
              </a:rPr>
              <a:t> </a:t>
            </a:r>
            <a:r>
              <a:rPr lang="en-GB" sz="2000" spc="-95" dirty="0">
                <a:ea typeface="Times New Roman" charset="0"/>
                <a:cs typeface="Times New Roman" charset="0"/>
              </a:rPr>
              <a:t>online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to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05" dirty="0">
                <a:ea typeface="Times New Roman" charset="0"/>
                <a:cs typeface="Times New Roman" charset="0"/>
              </a:rPr>
              <a:t>registered</a:t>
            </a:r>
            <a:r>
              <a:rPr lang="en-GB" sz="2000" spc="15" dirty="0">
                <a:ea typeface="Times New Roman" charset="0"/>
                <a:cs typeface="Times New Roman" charset="0"/>
              </a:rPr>
              <a:t> </a:t>
            </a:r>
            <a:r>
              <a:rPr lang="en-GB" sz="2000" spc="-105" dirty="0" err="1">
                <a:ea typeface="Times New Roman" charset="0"/>
                <a:cs typeface="Times New Roman" charset="0"/>
              </a:rPr>
              <a:t>Gynaia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members.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en-GB" sz="2000" spc="-10" dirty="0">
              <a:ea typeface="Times New Roman" charset="0"/>
              <a:cs typeface="Times New Roman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en-GB" sz="2000" spc="-10" dirty="0">
              <a:ea typeface="Times New Roman" charset="0"/>
              <a:cs typeface="Times New Roman" charset="0"/>
            </a:endParaRPr>
          </a:p>
          <a:p>
            <a:pPr marL="12700" marR="5080" algn="just">
              <a:spcBef>
                <a:spcPts val="100"/>
              </a:spcBef>
            </a:pPr>
            <a:r>
              <a:rPr lang="en-GB" sz="2000" dirty="0">
                <a:solidFill>
                  <a:srgbClr val="C00000"/>
                </a:solidFill>
                <a:ea typeface="Times New Roman" charset="0"/>
                <a:cs typeface="Times New Roman" charset="0"/>
              </a:rPr>
              <a:t>(*) </a:t>
            </a:r>
            <a:r>
              <a:rPr lang="en-GB" sz="2000" spc="100" dirty="0">
                <a:ea typeface="Times New Roman" charset="0"/>
                <a:cs typeface="Times New Roman" charset="0"/>
              </a:rPr>
              <a:t>I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would</a:t>
            </a:r>
            <a:r>
              <a:rPr lang="en-GB" sz="2000" spc="-65" dirty="0">
                <a:ea typeface="Times New Roman" charset="0"/>
                <a:cs typeface="Times New Roman" charset="0"/>
              </a:rPr>
              <a:t> </a:t>
            </a:r>
            <a:r>
              <a:rPr lang="en-GB" sz="2000" spc="-45" dirty="0">
                <a:ea typeface="Times New Roman" charset="0"/>
                <a:cs typeface="Times New Roman" charset="0"/>
              </a:rPr>
              <a:t>like</a:t>
            </a:r>
            <a:r>
              <a:rPr lang="en-GB" sz="2000" spc="-25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my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case</a:t>
            </a:r>
            <a:r>
              <a:rPr lang="en-GB" sz="2000" spc="-7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to</a:t>
            </a:r>
            <a:r>
              <a:rPr lang="en-GB" sz="2000" spc="-6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be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spc="-25" dirty="0">
                <a:ea typeface="Times New Roman" charset="0"/>
                <a:cs typeface="Times New Roman" charset="0"/>
              </a:rPr>
              <a:t>included</a:t>
            </a:r>
            <a:r>
              <a:rPr lang="en-GB" sz="2000" spc="-6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in</a:t>
            </a:r>
            <a:r>
              <a:rPr lang="en-GB" sz="2000" spc="-3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the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upcoming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dirty="0" err="1">
                <a:ea typeface="Times New Roman" charset="0"/>
                <a:cs typeface="Times New Roman" charset="0"/>
              </a:rPr>
              <a:t>Gynaia</a:t>
            </a:r>
            <a:r>
              <a:rPr lang="en-GB" sz="2000" spc="-60" dirty="0">
                <a:ea typeface="Times New Roman" charset="0"/>
                <a:cs typeface="Times New Roman" charset="0"/>
              </a:rPr>
              <a:t> </a:t>
            </a:r>
            <a:r>
              <a:rPr lang="en-GB" sz="2000" spc="55" dirty="0">
                <a:ea typeface="Times New Roman" charset="0"/>
                <a:cs typeface="Times New Roman" charset="0"/>
              </a:rPr>
              <a:t>Case</a:t>
            </a:r>
            <a:r>
              <a:rPr lang="en-GB" sz="2000" spc="-70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Database, </a:t>
            </a:r>
            <a:r>
              <a:rPr lang="en-GB" sz="2000" spc="-145" dirty="0">
                <a:ea typeface="Times New Roman" charset="0"/>
                <a:cs typeface="Times New Roman" charset="0"/>
              </a:rPr>
              <a:t>an</a:t>
            </a:r>
            <a:r>
              <a:rPr lang="en-GB" sz="2000" spc="-5" dirty="0">
                <a:ea typeface="Times New Roman" charset="0"/>
                <a:cs typeface="Times New Roman" charset="0"/>
              </a:rPr>
              <a:t> </a:t>
            </a:r>
            <a:r>
              <a:rPr lang="en-GB" sz="2000" spc="-120" dirty="0">
                <a:ea typeface="Times New Roman" charset="0"/>
                <a:cs typeface="Times New Roman" charset="0"/>
              </a:rPr>
              <a:t>educational</a:t>
            </a:r>
            <a:r>
              <a:rPr lang="en-GB" sz="2000" spc="-5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and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interactive</a:t>
            </a:r>
            <a:r>
              <a:rPr lang="en-GB" sz="2000" spc="15" dirty="0">
                <a:ea typeface="Times New Roman" charset="0"/>
                <a:cs typeface="Times New Roman" charset="0"/>
              </a:rPr>
              <a:t> </a:t>
            </a:r>
            <a:r>
              <a:rPr lang="en-GB" sz="2000" spc="-95" dirty="0">
                <a:ea typeface="Times New Roman" charset="0"/>
                <a:cs typeface="Times New Roman" charset="0"/>
              </a:rPr>
              <a:t>online</a:t>
            </a:r>
            <a:r>
              <a:rPr lang="en-GB" sz="2000" spc="15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resource</a:t>
            </a:r>
            <a:r>
              <a:rPr lang="en-GB" sz="2000" dirty="0">
                <a:ea typeface="Times New Roman" charset="0"/>
                <a:cs typeface="Times New Roman" charset="0"/>
              </a:rPr>
              <a:t> </a:t>
            </a:r>
            <a:r>
              <a:rPr lang="en-GB" sz="2000" spc="-105" dirty="0">
                <a:ea typeface="Times New Roman" charset="0"/>
                <a:cs typeface="Times New Roman" charset="0"/>
              </a:rPr>
              <a:t>with</a:t>
            </a:r>
            <a:r>
              <a:rPr lang="en-GB" sz="2000" spc="-15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real-</a:t>
            </a:r>
            <a:r>
              <a:rPr lang="en-GB" sz="2000" spc="-50" dirty="0">
                <a:ea typeface="Times New Roman" charset="0"/>
                <a:cs typeface="Times New Roman" charset="0"/>
              </a:rPr>
              <a:t>world</a:t>
            </a:r>
            <a:r>
              <a:rPr lang="en-GB" sz="2000" spc="20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case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examples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endParaRPr lang="en-GB" sz="2000" spc="-10" dirty="0">
              <a:ea typeface="Times New Roman" charset="0"/>
              <a:cs typeface="Times New Roman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en-GB" sz="2000" spc="-10" dirty="0">
              <a:ea typeface="Times New Roman" charset="0"/>
              <a:cs typeface="Times New Roman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en-GB" sz="2000" spc="-10" dirty="0">
              <a:ea typeface="Times New Roman" charset="0"/>
              <a:cs typeface="Times New Roman" charset="0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GB" sz="2000" dirty="0">
                <a:solidFill>
                  <a:srgbClr val="C00000"/>
                </a:solidFill>
                <a:ea typeface="Times New Roman" charset="0"/>
                <a:cs typeface="Times New Roman" charset="0"/>
              </a:rPr>
              <a:t>(*)  </a:t>
            </a:r>
            <a:r>
              <a:rPr lang="en-GB" sz="2000" spc="100" dirty="0">
                <a:ea typeface="Times New Roman" charset="0"/>
                <a:cs typeface="Times New Roman" charset="0"/>
              </a:rPr>
              <a:t>I</a:t>
            </a:r>
            <a:r>
              <a:rPr lang="en-GB" sz="2000" spc="-55" dirty="0">
                <a:ea typeface="Times New Roman" charset="0"/>
                <a:cs typeface="Times New Roman" charset="0"/>
              </a:rPr>
              <a:t> </a:t>
            </a:r>
            <a:r>
              <a:rPr lang="en-GB" sz="2000" spc="75" dirty="0">
                <a:ea typeface="Times New Roman" charset="0"/>
                <a:cs typeface="Times New Roman" charset="0"/>
              </a:rPr>
              <a:t>am</a:t>
            </a:r>
            <a:r>
              <a:rPr lang="en-GB" sz="2000" spc="-75" dirty="0">
                <a:ea typeface="Times New Roman" charset="0"/>
                <a:cs typeface="Times New Roman" charset="0"/>
              </a:rPr>
              <a:t> </a:t>
            </a:r>
            <a:r>
              <a:rPr lang="en-GB" sz="2000" spc="-20" dirty="0">
                <a:ea typeface="Times New Roman" charset="0"/>
                <a:cs typeface="Times New Roman" charset="0"/>
              </a:rPr>
              <a:t>willing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to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be</a:t>
            </a:r>
            <a:r>
              <a:rPr lang="en-GB" sz="2000" spc="-90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contacted</a:t>
            </a:r>
            <a:r>
              <a:rPr lang="en-GB" sz="2000" spc="-75" dirty="0">
                <a:ea typeface="Times New Roman" charset="0"/>
                <a:cs typeface="Times New Roman" charset="0"/>
              </a:rPr>
              <a:t> </a:t>
            </a:r>
            <a:r>
              <a:rPr lang="en-GB" sz="2000" dirty="0">
                <a:ea typeface="Times New Roman" charset="0"/>
                <a:cs typeface="Times New Roman" charset="0"/>
              </a:rPr>
              <a:t>to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spc="-25" dirty="0">
                <a:ea typeface="Times New Roman" charset="0"/>
                <a:cs typeface="Times New Roman" charset="0"/>
              </a:rPr>
              <a:t>provide</a:t>
            </a:r>
            <a:r>
              <a:rPr lang="en-GB" sz="2000" spc="-80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additional</a:t>
            </a:r>
            <a:r>
              <a:rPr lang="en-GB" sz="2000" spc="-70" dirty="0">
                <a:ea typeface="Times New Roman" charset="0"/>
                <a:cs typeface="Times New Roman" charset="0"/>
              </a:rPr>
              <a:t> </a:t>
            </a:r>
            <a:r>
              <a:rPr lang="en-GB" sz="2000" spc="-10" dirty="0">
                <a:ea typeface="Times New Roman" charset="0"/>
                <a:cs typeface="Times New Roman" charset="0"/>
              </a:rPr>
              <a:t>details </a:t>
            </a:r>
            <a:r>
              <a:rPr lang="en-GB" sz="2000" spc="-130" dirty="0">
                <a:ea typeface="Times New Roman" charset="0"/>
                <a:cs typeface="Times New Roman" charset="0"/>
              </a:rPr>
              <a:t>that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spc="-80" dirty="0">
                <a:ea typeface="Times New Roman" charset="0"/>
                <a:cs typeface="Times New Roman" charset="0"/>
              </a:rPr>
              <a:t>could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spc="-120" dirty="0">
                <a:ea typeface="Times New Roman" charset="0"/>
                <a:cs typeface="Times New Roman" charset="0"/>
              </a:rPr>
              <a:t>enhance</a:t>
            </a:r>
            <a:r>
              <a:rPr lang="en-GB" sz="2000" spc="-65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the</a:t>
            </a:r>
            <a:r>
              <a:rPr lang="en-GB" sz="2000" spc="-35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case</a:t>
            </a:r>
            <a:r>
              <a:rPr lang="en-GB" sz="2000" spc="-35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and</a:t>
            </a:r>
            <a:r>
              <a:rPr lang="en-GB" sz="2000" spc="-45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help</a:t>
            </a:r>
            <a:r>
              <a:rPr lang="en-GB" sz="2000" spc="-10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develop</a:t>
            </a:r>
            <a:r>
              <a:rPr lang="en-GB" sz="2000" spc="-5" dirty="0">
                <a:ea typeface="Times New Roman" charset="0"/>
                <a:cs typeface="Times New Roman" charset="0"/>
              </a:rPr>
              <a:t> </a:t>
            </a:r>
            <a:r>
              <a:rPr lang="en-GB" sz="2000" spc="-130" dirty="0">
                <a:ea typeface="Times New Roman" charset="0"/>
                <a:cs typeface="Times New Roman" charset="0"/>
              </a:rPr>
              <a:t>it</a:t>
            </a:r>
            <a:r>
              <a:rPr lang="en-GB" sz="2000" spc="-20" dirty="0">
                <a:ea typeface="Times New Roman" charset="0"/>
                <a:cs typeface="Times New Roman" charset="0"/>
              </a:rPr>
              <a:t> </a:t>
            </a:r>
            <a:r>
              <a:rPr lang="en-GB" sz="2000" spc="-65" dirty="0">
                <a:ea typeface="Times New Roman" charset="0"/>
                <a:cs typeface="Times New Roman" charset="0"/>
              </a:rPr>
              <a:t>into</a:t>
            </a:r>
            <a:r>
              <a:rPr lang="en-GB" sz="2000" spc="-5" dirty="0">
                <a:ea typeface="Times New Roman" charset="0"/>
                <a:cs typeface="Times New Roman" charset="0"/>
              </a:rPr>
              <a:t> </a:t>
            </a:r>
            <a:r>
              <a:rPr lang="en-GB" sz="2000" spc="-190" dirty="0">
                <a:ea typeface="Times New Roman" charset="0"/>
                <a:cs typeface="Times New Roman" charset="0"/>
              </a:rPr>
              <a:t>a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05" dirty="0">
                <a:ea typeface="Times New Roman" charset="0"/>
                <a:cs typeface="Times New Roman" charset="0"/>
              </a:rPr>
              <a:t>high-</a:t>
            </a:r>
            <a:r>
              <a:rPr lang="en-GB" sz="2000" spc="-130" dirty="0">
                <a:ea typeface="Times New Roman" charset="0"/>
                <a:cs typeface="Times New Roman" charset="0"/>
              </a:rPr>
              <a:t>quality</a:t>
            </a:r>
            <a:r>
              <a:rPr lang="en-GB" sz="2000" spc="-15" dirty="0">
                <a:ea typeface="Times New Roman" charset="0"/>
                <a:cs typeface="Times New Roman" charset="0"/>
              </a:rPr>
              <a:t> </a:t>
            </a:r>
            <a:r>
              <a:rPr lang="en-GB" sz="2000" spc="-65" dirty="0">
                <a:ea typeface="Times New Roman" charset="0"/>
                <a:cs typeface="Times New Roman" charset="0"/>
              </a:rPr>
              <a:t>example</a:t>
            </a:r>
            <a:r>
              <a:rPr lang="en-GB" sz="2000" dirty="0">
                <a:ea typeface="Times New Roman" charset="0"/>
                <a:cs typeface="Times New Roman" charset="0"/>
              </a:rPr>
              <a:t> </a:t>
            </a:r>
            <a:r>
              <a:rPr lang="en-GB" sz="2000" spc="-60" dirty="0">
                <a:ea typeface="Times New Roman" charset="0"/>
                <a:cs typeface="Times New Roman" charset="0"/>
              </a:rPr>
              <a:t>for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30" dirty="0">
                <a:ea typeface="Times New Roman" charset="0"/>
                <a:cs typeface="Times New Roman" charset="0"/>
              </a:rPr>
              <a:t>Case</a:t>
            </a:r>
            <a:r>
              <a:rPr lang="en-GB" sz="2000" spc="-65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Stream</a:t>
            </a:r>
            <a:r>
              <a:rPr lang="en-GB" sz="2000" spc="-40" dirty="0">
                <a:ea typeface="Times New Roman" charset="0"/>
                <a:cs typeface="Times New Roman" charset="0"/>
              </a:rPr>
              <a:t> </a:t>
            </a:r>
            <a:r>
              <a:rPr lang="en-GB" sz="2000" spc="-125" dirty="0">
                <a:ea typeface="Times New Roman" charset="0"/>
                <a:cs typeface="Times New Roman" charset="0"/>
              </a:rPr>
              <a:t>and</a:t>
            </a:r>
            <a:r>
              <a:rPr lang="en-GB" sz="2000" spc="-70" dirty="0">
                <a:ea typeface="Times New Roman" charset="0"/>
                <a:cs typeface="Times New Roman" charset="0"/>
              </a:rPr>
              <a:t> </a:t>
            </a:r>
            <a:r>
              <a:rPr lang="en-GB" sz="2000" spc="-114" dirty="0">
                <a:ea typeface="Times New Roman" charset="0"/>
                <a:cs typeface="Times New Roman" charset="0"/>
              </a:rPr>
              <a:t>educational</a:t>
            </a:r>
            <a:r>
              <a:rPr lang="en-GB" sz="2000" spc="-50" dirty="0">
                <a:ea typeface="Times New Roman" charset="0"/>
                <a:cs typeface="Times New Roman" charset="0"/>
              </a:rPr>
              <a:t> </a:t>
            </a:r>
            <a:r>
              <a:rPr lang="en-GB" sz="2000" spc="-25" dirty="0">
                <a:ea typeface="Times New Roman" charset="0"/>
                <a:cs typeface="Times New Roman" charset="0"/>
              </a:rPr>
              <a:t>use.</a:t>
            </a:r>
            <a:endParaRPr lang="en-GB" sz="2000" dirty="0">
              <a:ea typeface="Times New Roman" charset="0"/>
              <a:cs typeface="Times New Roman" charset="0"/>
            </a:endParaRPr>
          </a:p>
          <a:p>
            <a:pPr marL="12700" marR="5080">
              <a:spcBef>
                <a:spcPts val="100"/>
              </a:spcBef>
            </a:pPr>
            <a:endParaRPr lang="it-IT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Trebuchet MS"/>
              <a:cs typeface="Trebuchet MS"/>
            </a:endParaRPr>
          </a:p>
        </p:txBody>
      </p:sp>
      <p:sp>
        <p:nvSpPr>
          <p:cNvPr id="6" name="object 16"/>
          <p:cNvSpPr txBox="1"/>
          <p:nvPr/>
        </p:nvSpPr>
        <p:spPr>
          <a:xfrm>
            <a:off x="651542" y="4994383"/>
            <a:ext cx="566419" cy="595417"/>
          </a:xfrm>
          <a:prstGeom prst="rect">
            <a:avLst/>
          </a:prstGeom>
          <a:ln w="914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25"/>
              </a:spcBef>
            </a:pPr>
            <a:endParaRPr sz="1800" dirty="0">
              <a:latin typeface="Arial MT"/>
              <a:cs typeface="Arial MT"/>
            </a:endParaRPr>
          </a:p>
        </p:txBody>
      </p:sp>
      <p:sp>
        <p:nvSpPr>
          <p:cNvPr id="7" name="object 16"/>
          <p:cNvSpPr txBox="1"/>
          <p:nvPr/>
        </p:nvSpPr>
        <p:spPr>
          <a:xfrm>
            <a:off x="651542" y="3649679"/>
            <a:ext cx="566419" cy="595417"/>
          </a:xfrm>
          <a:prstGeom prst="rect">
            <a:avLst/>
          </a:prstGeom>
          <a:ln w="914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25"/>
              </a:spcBef>
            </a:pPr>
            <a:endParaRPr sz="1800" dirty="0">
              <a:latin typeface="Arial MT"/>
              <a:cs typeface="Arial MT"/>
            </a:endParaRPr>
          </a:p>
        </p:txBody>
      </p:sp>
      <p:sp>
        <p:nvSpPr>
          <p:cNvPr id="8" name="object 16"/>
          <p:cNvSpPr txBox="1"/>
          <p:nvPr/>
        </p:nvSpPr>
        <p:spPr>
          <a:xfrm>
            <a:off x="661336" y="2165263"/>
            <a:ext cx="566419" cy="595417"/>
          </a:xfrm>
          <a:prstGeom prst="rect">
            <a:avLst/>
          </a:prstGeom>
          <a:ln w="914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25"/>
              </a:spcBef>
            </a:pPr>
            <a:endParaRPr sz="18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732538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77945-4B34-80E4-39C5-42A455476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862F3F-6E76-2EDB-5964-88C56034E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  <a:cs typeface="Alexandria Medium"/>
              </a:rPr>
              <a:t>Acknowledgments</a:t>
            </a:r>
            <a:endParaRPr lang="en-GB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E71741-AB37-0090-CE99-5B97586AC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b="1" dirty="0">
                <a:latin typeface="+mn-lt"/>
                <a:ea typeface="Times New Roman" charset="0"/>
                <a:cs typeface="Times New Roman"/>
              </a:rPr>
              <a:t>Case provided by:</a:t>
            </a:r>
            <a:endParaRPr lang="en-GB" b="1" spc="-20">
              <a:latin typeface="+mn-lt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b="1" dirty="0">
              <a:latin typeface="Gill Sans MT"/>
              <a:cs typeface="Times New Roman"/>
            </a:endParaRPr>
          </a:p>
          <a:p>
            <a:pPr marL="0" indent="0">
              <a:buNone/>
            </a:pPr>
            <a:r>
              <a:rPr lang="en-GB" b="1" dirty="0">
                <a:latin typeface="Gill Sans MT"/>
                <a:cs typeface="Times New Roman"/>
              </a:rPr>
              <a:t>Name, Surname, Centre, Country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7935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Gill Sans MT"/>
                <a:cs typeface="Alexandria Medium"/>
              </a:rPr>
              <a:t>Patient Information</a:t>
            </a:r>
            <a:endParaRPr lang="en-GB" dirty="0">
              <a:latin typeface="Gill Sans MT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38200" y="1444752"/>
            <a:ext cx="10515600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Age:</a:t>
            </a:r>
          </a:p>
          <a:p>
            <a:r>
              <a:rPr lang="en-GB" sz="3200" dirty="0"/>
              <a:t>Menopause: yes/no</a:t>
            </a:r>
          </a:p>
          <a:p>
            <a:r>
              <a:rPr lang="en-GB" sz="3200" dirty="0"/>
              <a:t>Parity:</a:t>
            </a:r>
          </a:p>
          <a:p>
            <a:r>
              <a:rPr lang="en-GB" sz="3200" dirty="0"/>
              <a:t>Symptoms:</a:t>
            </a:r>
          </a:p>
          <a:p>
            <a:r>
              <a:rPr lang="en-GB" sz="3200" dirty="0"/>
              <a:t>Relevant past medical history (including gyn surgeries):</a:t>
            </a:r>
          </a:p>
          <a:p>
            <a:r>
              <a:rPr lang="en-GB" sz="3200" dirty="0"/>
              <a:t>Oncological centre: yes/no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351280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4F29-93C9-421A-2BF5-DD68316E1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FBFCF1-DD65-FC5D-B3B1-E4BEF268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Gill Sans MT"/>
                <a:cs typeface="Alexandria Medium"/>
              </a:rPr>
              <a:t>Machine Settings </a:t>
            </a:r>
            <a:r>
              <a:rPr lang="en-GB" sz="2400" dirty="0">
                <a:latin typeface="Gill Sans MT"/>
                <a:cs typeface="Alexandria Medium"/>
              </a:rPr>
              <a:t>(check box or add a different setting)</a:t>
            </a:r>
            <a:endParaRPr lang="it-IT" sz="240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1E6B5A4-7AAD-9D6E-23FB-865975502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16" y="950686"/>
            <a:ext cx="4702567" cy="473891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0114C07-17BC-C81D-9B66-40F224A87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859" y="950686"/>
            <a:ext cx="4688053" cy="4724400"/>
          </a:xfrm>
          <a:prstGeom prst="rect">
            <a:avLst/>
          </a:prstGeom>
        </p:spPr>
      </p:pic>
      <p:sp>
        <p:nvSpPr>
          <p:cNvPr id="9" name="object 16">
            <a:extLst>
              <a:ext uri="{FF2B5EF4-FFF2-40B4-BE49-F238E27FC236}">
                <a16:creationId xmlns:a16="http://schemas.microsoft.com/office/drawing/2014/main" id="{9826AE5D-BFA3-5CF8-FEE2-5943CD9B1A15}"/>
              </a:ext>
            </a:extLst>
          </p:cNvPr>
          <p:cNvSpPr txBox="1"/>
          <p:nvPr/>
        </p:nvSpPr>
        <p:spPr>
          <a:xfrm>
            <a:off x="3089942" y="5877622"/>
            <a:ext cx="566419" cy="595417"/>
          </a:xfrm>
          <a:prstGeom prst="rect">
            <a:avLst/>
          </a:prstGeom>
          <a:ln w="914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25"/>
              </a:spcBef>
            </a:pPr>
            <a:endParaRPr sz="1800" dirty="0">
              <a:latin typeface="Arial MT"/>
              <a:cs typeface="Arial MT"/>
            </a:endParaRPr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B7D1DB71-E2EF-958C-9435-C86D4939C8AE}"/>
              </a:ext>
            </a:extLst>
          </p:cNvPr>
          <p:cNvSpPr txBox="1"/>
          <p:nvPr/>
        </p:nvSpPr>
        <p:spPr>
          <a:xfrm>
            <a:off x="8866627" y="5877621"/>
            <a:ext cx="566419" cy="595417"/>
          </a:xfrm>
          <a:prstGeom prst="rect">
            <a:avLst/>
          </a:prstGeom>
          <a:ln w="914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25"/>
              </a:spcBef>
            </a:pPr>
            <a:endParaRPr sz="18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322535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DFC0810A-D66E-8C21-1FAA-C0F66DE1F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974BE63F-2778-33D8-F82A-D0682EB3DFC5}"/>
              </a:ext>
            </a:extLst>
          </p:cNvPr>
          <p:cNvSpPr txBox="1">
            <a:spLocks/>
          </p:cNvSpPr>
          <p:nvPr/>
        </p:nvSpPr>
        <p:spPr>
          <a:xfrm>
            <a:off x="990600" y="-285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2">
                    <a:lumMod val="50000"/>
                    <a:lumOff val="50000"/>
                  </a:schemeClr>
                </a:solidFill>
                <a:latin typeface="Alexandria Medium" pitchFamily="2" charset="-78"/>
                <a:ea typeface="+mj-ea"/>
                <a:cs typeface="Alexandria Medium" pitchFamily="2" charset="-78"/>
              </a:defRPr>
            </a:lvl1pPr>
          </a:lstStyle>
          <a:p>
            <a:r>
              <a:rPr lang="en-GB" dirty="0">
                <a:latin typeface="Gill Sans MT"/>
                <a:cs typeface="Alexandria Medium"/>
              </a:rPr>
              <a:t>Video Clip - 2D Scan Throughout the Lesion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51C1D90-2630-AD5A-C292-C5424FC03411}"/>
              </a:ext>
            </a:extLst>
          </p:cNvPr>
          <p:cNvSpPr txBox="1"/>
          <p:nvPr/>
        </p:nvSpPr>
        <p:spPr>
          <a:xfrm>
            <a:off x="838200" y="1444752"/>
            <a:ext cx="1051560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Please include anonymized video</a:t>
            </a:r>
            <a:endParaRPr lang="it-IT" dirty="0"/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106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12121-C3FC-9585-AFA5-5BA480441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3A01D69-8501-A0CF-210D-D936C1741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050530E2-F40E-8548-E02E-169D23C49EF5}"/>
              </a:ext>
            </a:extLst>
          </p:cNvPr>
          <p:cNvSpPr txBox="1">
            <a:spLocks/>
          </p:cNvSpPr>
          <p:nvPr/>
        </p:nvSpPr>
        <p:spPr>
          <a:xfrm>
            <a:off x="990600" y="-285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2">
                    <a:lumMod val="50000"/>
                    <a:lumOff val="50000"/>
                  </a:schemeClr>
                </a:solidFill>
                <a:latin typeface="Alexandria Medium" pitchFamily="2" charset="-78"/>
                <a:ea typeface="+mj-ea"/>
                <a:cs typeface="Alexandria Medium" pitchFamily="2" charset="-78"/>
              </a:defRPr>
            </a:lvl1pPr>
          </a:lstStyle>
          <a:p>
            <a:r>
              <a:rPr lang="en-GB" dirty="0">
                <a:latin typeface="Gill Sans MT"/>
                <a:cs typeface="Alexandria Medium"/>
              </a:rPr>
              <a:t>Video Clip 2 – Vascularization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13087BF-90CA-4D4E-6D00-EF14D5410825}"/>
              </a:ext>
            </a:extLst>
          </p:cNvPr>
          <p:cNvSpPr txBox="1"/>
          <p:nvPr/>
        </p:nvSpPr>
        <p:spPr>
          <a:xfrm>
            <a:off x="838200" y="1444752"/>
            <a:ext cx="10515600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Please include anonymized video</a:t>
            </a:r>
            <a:endParaRPr lang="it-IT" dirty="0"/>
          </a:p>
          <a:p>
            <a:endParaRPr lang="en-GB" sz="3200" dirty="0"/>
          </a:p>
          <a:p>
            <a:r>
              <a:rPr lang="en-GB" sz="3200" dirty="0"/>
              <a:t>Please include only video(s) with correctly set PRF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67409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FF831-6152-50EF-B2E1-2E77D1BB1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484AE4B-47C1-F8AF-F31F-A81558BF1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6A210638-9ACD-EC5E-7F78-B800FB75E0A6}"/>
              </a:ext>
            </a:extLst>
          </p:cNvPr>
          <p:cNvSpPr txBox="1">
            <a:spLocks/>
          </p:cNvSpPr>
          <p:nvPr/>
        </p:nvSpPr>
        <p:spPr>
          <a:xfrm>
            <a:off x="990600" y="-285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2">
                    <a:lumMod val="50000"/>
                    <a:lumOff val="50000"/>
                  </a:schemeClr>
                </a:solidFill>
                <a:latin typeface="Alexandria Medium" pitchFamily="2" charset="-78"/>
                <a:ea typeface="+mj-ea"/>
                <a:cs typeface="Alexandria Medium" pitchFamily="2" charset="-78"/>
              </a:defRPr>
            </a:lvl1pPr>
          </a:lstStyle>
          <a:p>
            <a:r>
              <a:rPr lang="en-GB" dirty="0">
                <a:latin typeface="Gill Sans MT"/>
                <a:cs typeface="Alexandria Medium"/>
              </a:rPr>
              <a:t>Images – Ultrasound Features 2D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68CAB4-6F86-8293-56F0-7A10CBE803EE}"/>
              </a:ext>
            </a:extLst>
          </p:cNvPr>
          <p:cNvSpPr txBox="1"/>
          <p:nvPr/>
        </p:nvSpPr>
        <p:spPr>
          <a:xfrm>
            <a:off x="838200" y="1444752"/>
            <a:ext cx="10515600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dirty="0"/>
              <a:t>Show all three dimensions of the lesion with measurements on screen</a:t>
            </a:r>
            <a:endParaRPr lang="it-IT" dirty="0"/>
          </a:p>
          <a:p>
            <a:endParaRPr lang="en-GB" sz="3200" dirty="0"/>
          </a:p>
          <a:p>
            <a:r>
              <a:rPr lang="en-GB" sz="3200" dirty="0"/>
              <a:t>Show all three dimensions of the solid component(s) with measurements on screen</a:t>
            </a:r>
          </a:p>
          <a:p>
            <a:r>
              <a:rPr lang="en-GB" sz="3200" dirty="0"/>
              <a:t>(if present) </a:t>
            </a:r>
            <a:endParaRPr lang="en-GB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98172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ynaia">
      <a:dk1>
        <a:srgbClr val="000000"/>
      </a:dk1>
      <a:lt1>
        <a:srgbClr val="FFFFFF"/>
      </a:lt1>
      <a:dk2>
        <a:srgbClr val="003134"/>
      </a:dk2>
      <a:lt2>
        <a:srgbClr val="E8E8E8"/>
      </a:lt2>
      <a:accent1>
        <a:srgbClr val="7BC192"/>
      </a:accent1>
      <a:accent2>
        <a:srgbClr val="00A0A2"/>
      </a:accent2>
      <a:accent3>
        <a:srgbClr val="325A8A"/>
      </a:accent3>
      <a:accent4>
        <a:srgbClr val="283277"/>
      </a:accent4>
      <a:accent5>
        <a:srgbClr val="E6845E"/>
      </a:accent5>
      <a:accent6>
        <a:srgbClr val="E15E35"/>
      </a:accent6>
      <a:hlink>
        <a:srgbClr val="FF7F00"/>
      </a:hlink>
      <a:folHlink>
        <a:srgbClr val="00FFFF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ynaia_Presentation3_Master_1" id="{E44298EF-C2B9-D644-80A8-D16486FCD184}" vid="{939A93AB-1D81-EC4B-85AC-8DCFB4DAD2B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47b8cf5-00b7-4b39-b5be-1c94bdfd56a2" xsi:nil="true"/>
    <lcf76f155ced4ddcb4097134ff3c332f xmlns="d41f37ef-2b55-4bfc-9897-9b65e0f5e55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26A5706A3C5E45A592B6BEBE54EE93" ma:contentTypeVersion="12" ma:contentTypeDescription="Create a new document." ma:contentTypeScope="" ma:versionID="d3dba17ae973ce455fa510918d0b2f07">
  <xsd:schema xmlns:xsd="http://www.w3.org/2001/XMLSchema" xmlns:xs="http://www.w3.org/2001/XMLSchema" xmlns:p="http://schemas.microsoft.com/office/2006/metadata/properties" xmlns:ns2="d41f37ef-2b55-4bfc-9897-9b65e0f5e554" xmlns:ns3="147b8cf5-00b7-4b39-b5be-1c94bdfd56a2" targetNamespace="http://schemas.microsoft.com/office/2006/metadata/properties" ma:root="true" ma:fieldsID="4c74f32750bd49ca8dbb703010a7b928" ns2:_="" ns3:_="">
    <xsd:import namespace="d41f37ef-2b55-4bfc-9897-9b65e0f5e554"/>
    <xsd:import namespace="147b8cf5-00b7-4b39-b5be-1c94bdfd56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1f37ef-2b55-4bfc-9897-9b65e0f5e5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251268d-8ad3-4875-bb84-7af201e2ba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7b8cf5-00b7-4b39-b5be-1c94bdfd56a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e569d34-7ae9-4548-b989-2f74650f6134}" ma:internalName="TaxCatchAll" ma:showField="CatchAllData" ma:web="147b8cf5-00b7-4b39-b5be-1c94bdfd56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25A753-F75A-4EEB-8F3A-2D509D5719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5B6393-9FA7-47D8-A843-F62CA377E4C5}">
  <ds:schemaRefs>
    <ds:schemaRef ds:uri="http://schemas.microsoft.com/office/2006/metadata/properties"/>
    <ds:schemaRef ds:uri="http://schemas.microsoft.com/office/infopath/2007/PartnerControls"/>
    <ds:schemaRef ds:uri="147b8cf5-00b7-4b39-b5be-1c94bdfd56a2"/>
    <ds:schemaRef ds:uri="d41f37ef-2b55-4bfc-9897-9b65e0f5e554"/>
  </ds:schemaRefs>
</ds:datastoreItem>
</file>

<file path=customXml/itemProps3.xml><?xml version="1.0" encoding="utf-8"?>
<ds:datastoreItem xmlns:ds="http://schemas.openxmlformats.org/officeDocument/2006/customXml" ds:itemID="{1E9C8C79-EA87-47BE-9F36-14B9AE9AEE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1f37ef-2b55-4bfc-9897-9b65e0f5e554"/>
    <ds:schemaRef ds:uri="147b8cf5-00b7-4b39-b5be-1c94bdfd56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Gynaia_Presentation3_Master_1</Template>
  <TotalTime>39</TotalTime>
  <Words>412</Words>
  <Application>Microsoft Office PowerPoint</Application>
  <PresentationFormat>Widescreen</PresentationFormat>
  <Paragraphs>80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Tema di Office</vt:lpstr>
      <vt:lpstr>Case title IOTA – ddmmyy – final histology</vt:lpstr>
      <vt:lpstr>General Info (remove this slide before submission)</vt:lpstr>
      <vt:lpstr>Consent</vt:lpstr>
      <vt:lpstr>Acknowledgments</vt:lpstr>
      <vt:lpstr>Patient Information</vt:lpstr>
      <vt:lpstr>Machine Settings (check box or add a different setting)</vt:lpstr>
      <vt:lpstr> </vt:lpstr>
      <vt:lpstr> </vt:lpstr>
      <vt:lpstr> </vt:lpstr>
      <vt:lpstr> </vt:lpstr>
      <vt:lpstr> </vt:lpstr>
      <vt:lpstr> </vt:lpstr>
      <vt:lpstr>Type of lesion (morphology)</vt:lpstr>
      <vt:lpstr>Two Step Strategy: Step 1 (Benign Descriptors)</vt:lpstr>
      <vt:lpstr>Two Step Strategy: Step 2 (IOTA ADNEX) (1)</vt:lpstr>
      <vt:lpstr>Two Step Strategy: Step 2 (IOTA ADNEX) (2)</vt:lpstr>
      <vt:lpstr>Management</vt:lpstr>
      <vt:lpstr>Case Outcome</vt:lpstr>
      <vt:lpstr>Case Outcome</vt:lpstr>
      <vt:lpstr>Case relevance</vt:lpstr>
      <vt:lpstr>Literature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title</dc:title>
  <dc:creator>sere.guerra@gmail.com</dc:creator>
  <cp:lastModifiedBy>sere.guerra@gmail.com</cp:lastModifiedBy>
  <cp:revision>178</cp:revision>
  <dcterms:created xsi:type="dcterms:W3CDTF">2025-12-07T18:05:55Z</dcterms:created>
  <dcterms:modified xsi:type="dcterms:W3CDTF">2026-08-25T10:31:14Z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0x0101004326A5706A3C5E45A592B6BEBE54EE93</vt:lpwstr>
  </property>
  <property fmtid="{D5CDD505-2E9C-101B-9397-08002B2CF9AE}" pid="3" name="MediaServiceImageTags">
    <vt:lpwstr/>
  </property>
</Properties>
</file>