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267" r:id="rId6"/>
    <p:sldId id="265" r:id="rId7"/>
    <p:sldId id="299" r:id="rId8"/>
    <p:sldId id="271" r:id="rId9"/>
    <p:sldId id="314" r:id="rId10"/>
    <p:sldId id="301" r:id="rId11"/>
    <p:sldId id="302" r:id="rId12"/>
    <p:sldId id="303" r:id="rId13"/>
    <p:sldId id="304" r:id="rId14"/>
    <p:sldId id="305" r:id="rId15"/>
    <p:sldId id="306" r:id="rId16"/>
    <p:sldId id="309" r:id="rId17"/>
    <p:sldId id="2113691678" r:id="rId18"/>
    <p:sldId id="2113691676" r:id="rId19"/>
    <p:sldId id="2113691679" r:id="rId20"/>
    <p:sldId id="2113691675" r:id="rId21"/>
    <p:sldId id="2113691680" r:id="rId22"/>
    <p:sldId id="2113691684" r:id="rId23"/>
    <p:sldId id="2113691683" r:id="rId24"/>
    <p:sldId id="2113691682" r:id="rId25"/>
    <p:sldId id="2113691688" r:id="rId26"/>
    <p:sldId id="2113691673" r:id="rId27"/>
    <p:sldId id="2113691685" r:id="rId28"/>
    <p:sldId id="2113691671" r:id="rId29"/>
    <p:sldId id="2113691687" r:id="rId30"/>
    <p:sldId id="2113691686" r:id="rId31"/>
    <p:sldId id="2113691689" r:id="rId32"/>
    <p:sldId id="288" r:id="rId33"/>
    <p:sldId id="296" r:id="rId34"/>
    <p:sldId id="2113691672" r:id="rId35"/>
    <p:sldId id="290" r:id="rId36"/>
    <p:sldId id="291" r:id="rId37"/>
    <p:sldId id="2113691591" r:id="rId3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F5"/>
    <a:srgbClr val="86BCC1"/>
    <a:srgbClr val="00A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79586"/>
  </p:normalViewPr>
  <p:slideViewPr>
    <p:cSldViewPr snapToGrid="0">
      <p:cViewPr varScale="1">
        <p:scale>
          <a:sx n="92" d="100"/>
          <a:sy n="92" d="100"/>
        </p:scale>
        <p:origin x="1512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41285-CC27-DA4B-92C5-8A609DF5BD9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0A1C-2D10-3542-8BF8-FAB832CC5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2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FDCBB-C5C7-59B8-078D-AD2010485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7D4AEB-ECB9-B605-3816-B27D75982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81F587-01D7-7E4B-0BA4-6A73FD7F5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F62D05-8010-5CB9-F8A5-FFE69516A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4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2925-A1DD-41A8-6670-71CC8988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688E8C4-CEF9-64C4-7E6B-2A9B6F6E5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BBCB1C-46CB-3565-41C9-73E487FE6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8D2DE2-6BEB-A538-7663-E3AD7139F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D64DB-87EE-B847-CBA8-5D6A34853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4FFD908-4800-F9E0-7BA1-3794E3387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DD8E93-0838-C680-76FC-D5C0C09B8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094248-7FF2-CDF0-C0C5-19AEA3F48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41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C104-0984-4C1C-F7C2-1420BC26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5E16755-F042-87CC-EDA1-3B9737F28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A08090-2A94-8CB2-BF34-A994F22D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18D168-C644-B543-083A-4B7E7E610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7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3A5F3-1C63-F4BC-CF79-1E04D2D3A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87D9F8-2D99-00BF-0A4F-14FF5971C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F47598-5FFF-D98A-9CF8-DD253124F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98B9BD-584E-0190-F212-228552D27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8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157F-195F-9D0C-8820-6837E471C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726C88D-D642-A7B9-035F-09F09F3E5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1A232D1-06DF-7570-1291-D81E0649D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286DBA-BF2A-4CBD-62C1-F05FC4760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6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52AF5-AD84-6F68-53D0-30ADE6430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441268F-D649-B2DB-779F-E0952AC2B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2A2594-8E7B-7CE0-0162-8B3AB79FB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F875A8-CFB8-1E2B-3E3A-9F919F583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43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26EA1-DE49-1293-2614-025BFC73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5FD4FB-F924-24B2-8191-DEE61E18B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1A9708-4230-9B03-72EC-7D77E9106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7C399-0892-95E7-1883-58783F057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119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52AF5-AD84-6F68-53D0-30ADE6430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441268F-D649-B2DB-779F-E0952AC2B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2A2594-8E7B-7CE0-0162-8B3AB79FB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F875A8-CFB8-1E2B-3E3A-9F919F583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16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8D1C-4905-FCFB-1B4E-7B6689C04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F6BD9E-06F9-1E2C-7953-2D1E2B333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236D63-2EAD-2E79-172C-FE0BB3873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Age: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Postmenopausal</a:t>
            </a:r>
            <a:r>
              <a:rPr lang="it-IT" b="1" dirty="0"/>
              <a:t> status: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Symptoms</a:t>
            </a:r>
            <a:r>
              <a:rPr lang="it-IT" b="1" dirty="0"/>
              <a:t>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Dimensions</a:t>
            </a:r>
            <a:r>
              <a:rPr lang="it-IT" b="1" dirty="0"/>
              <a:t>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Echogenicity</a:t>
            </a:r>
            <a:r>
              <a:rPr lang="it-IT" b="1" dirty="0"/>
              <a:t>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Rim</a:t>
            </a:r>
            <a:r>
              <a:rPr lang="it-IT" b="1" dirty="0"/>
              <a:t>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Shape</a:t>
            </a:r>
            <a:r>
              <a:rPr lang="it-IT" b="1" dirty="0"/>
              <a:t>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Shadowing</a:t>
            </a:r>
            <a:r>
              <a:rPr lang="it-IT" b="1" dirty="0"/>
              <a:t>:</a:t>
            </a:r>
            <a:r>
              <a:rPr lang="it-IT" dirty="0"/>
              <a:t> …</a:t>
            </a:r>
            <a:br>
              <a:rPr lang="it-IT" dirty="0"/>
            </a:br>
            <a:r>
              <a:rPr lang="it-IT" b="1" dirty="0" err="1"/>
              <a:t>Vascularization</a:t>
            </a:r>
            <a:r>
              <a:rPr lang="it-IT" b="1" dirty="0"/>
              <a:t>:</a:t>
            </a:r>
            <a:r>
              <a:rPr lang="it-IT" dirty="0"/>
              <a:t> …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4E97A7-6B25-461B-4FA0-887FE593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6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8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Surgery or follow up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7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2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4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AAA49-DB87-D031-EF7D-7EC63E8C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954AE4-5D5F-CBF2-CB04-F3F91EEB4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0AAB53-72BA-9080-24B9-1A487BA6F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2FC8AB-1AAE-E1AC-2DA8-F55AFA232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B3EB5-1F77-7EB9-9AB7-4F299C2C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23EEFB-0FFF-52BA-D14B-9724DE135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48AC38-5089-44EC-8200-72F2F1C31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261D34-72CF-D0AC-1911-7E0568813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2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99517-C2E0-417B-0620-98641D34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ABD989-18C3-4041-1A9A-7E0D9D78E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CB4F3B-07F8-0F56-CC7E-E1C4D7840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BF3431-B04B-6174-914B-8A3FC8896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6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042C8-3795-124C-649B-B442B5F8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6BE235-5E90-49A7-4A55-F7E99FCDA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6B1B50-86C3-8FE9-9CE2-5C7E68FED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E40D26-1FAA-B019-88B6-FA2729F5A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0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4B91-BEB2-AF7A-FD9F-521BCF199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D3C85C9-0085-6811-DBFF-81C6AC855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1414F86-1830-4B0E-369C-F5AE9BBAA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829309-37A4-AC42-1164-91690FD20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7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71BE6-92FB-0563-4897-5DB97111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6AAB9E-4276-F2C9-F2B3-EB9F7CE3B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154BDD7-BE9A-7DA1-801C-1FCF7FBC0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BAD35A-F256-4151-B69A-CC0868392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5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475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x-non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5B32874-3042-B84E-7C5F-766A99C30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586345" y="-565168"/>
            <a:ext cx="5762662" cy="5762662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2EDCA84-E2CE-C356-80CA-65F91DDFEE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362" y="4766754"/>
            <a:ext cx="1928618" cy="6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A953DB45-0167-D1B3-0E2C-6BEF5D50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5" name="Picture 14" descr="A close-up of a doctor&#10;&#10;AI-generated content may be incorrect.">
            <a:extLst>
              <a:ext uri="{FF2B5EF4-FFF2-40B4-BE49-F238E27FC236}">
                <a16:creationId xmlns:a16="http://schemas.microsoft.com/office/drawing/2014/main" id="{A869D587-AC93-D26B-3782-4E07EA05D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8622" y="-159347"/>
            <a:ext cx="7772400" cy="5498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  <p:pic>
        <p:nvPicPr>
          <p:cNvPr id="8" name="Picture 7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E4823594-E43B-4516-CF8E-AE663F28BA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792" y="0"/>
            <a:ext cx="9974766" cy="70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D169C-4BEF-FCE6-769F-93F4E3DF4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090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FCD9AA74-1F6A-67C7-C294-1D4B2F2084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3AD1D93A-606F-EF8A-8255-07FC2E5BF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9C59B2C8-F2FA-7E77-DB9E-2CBDAB071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0361175C-CEB8-A3DD-A6DC-F0957E2B8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562" y="0"/>
            <a:ext cx="9974766" cy="7049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4647" y="1654926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4647" y="388007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x-non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911C1B2-3D1D-668C-3EAD-48CA55846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5500" y="938259"/>
            <a:ext cx="1480039" cy="5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36D7900-5E2D-1C50-97D8-8FE0F7330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98C22E33-18EE-2C54-6FFB-63416FAF4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912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53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6F013492-F9A2-2649-9308-1F920323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8907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65327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25B0DCD-3CEF-8D68-1150-FD67B59C10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0EB216AC-62B4-C00E-AF26-88B278244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6"/>
            <a:ext cx="12192000" cy="8672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D52B1EED-3E89-405A-083E-F1B1246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1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EE989155-ADCE-21D6-BFB5-E92B28F07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6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51537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168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3849DDF-91CB-A791-3230-79BB05F05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463D7-DEDC-685A-8918-AA1EBD00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15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4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8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81BE6E4-8BE3-8FD7-E802-6CB418B32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73737" y="-612794"/>
            <a:ext cx="5762661" cy="5762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3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18B6BF14-A871-E466-C707-C8E999713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580"/>
            <a:ext cx="12192000" cy="86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E8FE67D-AC81-714C-9507-5051571EB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3/5/26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18926-3F7B-70E4-B766-60FC7CBE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2E8E-9151-EE33-C3B6-2074950F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81F7-7CE5-5231-763D-4D3D08F22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4D514-77D8-B946-9D54-5A16423F7A32}" type="datetimeFigureOut">
              <a:rPr lang="x-none" smtClean="0"/>
              <a:t>3/5/26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F009-D107-7AEB-138B-D32E3DF72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C9F4-6363-12FC-700C-5EB60F7A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59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1" r:id="rId3"/>
    <p:sldLayoutId id="2147483698" r:id="rId4"/>
    <p:sldLayoutId id="2147483650" r:id="rId5"/>
    <p:sldLayoutId id="2147483660" r:id="rId6"/>
    <p:sldLayoutId id="2147483667" r:id="rId7"/>
    <p:sldLayoutId id="2147483668" r:id="rId8"/>
    <p:sldLayoutId id="2147483666" r:id="rId9"/>
    <p:sldLayoutId id="2147483687" r:id="rId10"/>
    <p:sldLayoutId id="2147483669" r:id="rId11"/>
    <p:sldLayoutId id="2147483662" r:id="rId12"/>
    <p:sldLayoutId id="2147483704" r:id="rId13"/>
    <p:sldLayoutId id="2147483661" r:id="rId14"/>
    <p:sldLayoutId id="2147483663" r:id="rId15"/>
    <p:sldLayoutId id="2147483652" r:id="rId16"/>
    <p:sldLayoutId id="2147483670" r:id="rId17"/>
    <p:sldLayoutId id="2147483688" r:id="rId18"/>
    <p:sldLayoutId id="2147483689" r:id="rId19"/>
    <p:sldLayoutId id="2147483691" r:id="rId20"/>
    <p:sldLayoutId id="2147483690" r:id="rId21"/>
    <p:sldLayoutId id="2147483705" r:id="rId22"/>
    <p:sldLayoutId id="2147483653" r:id="rId23"/>
    <p:sldLayoutId id="2147483692" r:id="rId24"/>
    <p:sldLayoutId id="2147483671" r:id="rId25"/>
    <p:sldLayoutId id="2147483693" r:id="rId26"/>
    <p:sldLayoutId id="2147483672" r:id="rId27"/>
    <p:sldLayoutId id="2147483673" r:id="rId28"/>
    <p:sldLayoutId id="2147483694" r:id="rId29"/>
    <p:sldLayoutId id="2147483695" r:id="rId30"/>
    <p:sldLayoutId id="2147483654" r:id="rId31"/>
    <p:sldLayoutId id="2147483664" r:id="rId32"/>
    <p:sldLayoutId id="2147483706" r:id="rId33"/>
    <p:sldLayoutId id="2147483674" r:id="rId34"/>
    <p:sldLayoutId id="2147483696" r:id="rId35"/>
    <p:sldLayoutId id="2147483675" r:id="rId36"/>
    <p:sldLayoutId id="2147483697" r:id="rId37"/>
    <p:sldLayoutId id="2147483655" r:id="rId38"/>
    <p:sldLayoutId id="2147483700" r:id="rId39"/>
    <p:sldLayoutId id="2147483701" r:id="rId40"/>
    <p:sldLayoutId id="2147483665" r:id="rId41"/>
    <p:sldLayoutId id="2147483702" r:id="rId42"/>
    <p:sldLayoutId id="2147483656" r:id="rId43"/>
    <p:sldLayoutId id="2147483678" r:id="rId44"/>
    <p:sldLayoutId id="2147483676" r:id="rId45"/>
    <p:sldLayoutId id="2147483679" r:id="rId46"/>
    <p:sldLayoutId id="2147483684" r:id="rId47"/>
    <p:sldLayoutId id="2147483685" r:id="rId48"/>
    <p:sldLayoutId id="2147483707" r:id="rId49"/>
    <p:sldLayoutId id="2147483657" r:id="rId50"/>
    <p:sldLayoutId id="2147483686" r:id="rId51"/>
    <p:sldLayoutId id="2147483677" r:id="rId52"/>
    <p:sldLayoutId id="2147483680" r:id="rId53"/>
    <p:sldLayoutId id="2147483681" r:id="rId54"/>
    <p:sldLayoutId id="2147483682" r:id="rId55"/>
    <p:sldLayoutId id="2147483703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exandria Medium" pitchFamily="2" charset="-78"/>
          <a:ea typeface="+mj-ea"/>
          <a:cs typeface="Alexandria Medium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exandria" pitchFamily="2" charset="-78"/>
          <a:ea typeface="+mn-ea"/>
          <a:cs typeface="Alexandri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exandria Light" pitchFamily="2" charset="-78"/>
          <a:ea typeface="+mn-ea"/>
          <a:cs typeface="Alexandria Light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FA84-7143-10B7-CCFB-454AA7F63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3875"/>
          </a:xfrm>
        </p:spPr>
        <p:txBody>
          <a:bodyPr>
            <a:normAutofit fontScale="90000"/>
          </a:bodyPr>
          <a:lstStyle/>
          <a:p>
            <a:br>
              <a:rPr lang="it-IT" sz="3200" dirty="0">
                <a:latin typeface="+mn-lt"/>
                <a:cs typeface="Alexandria ExtraLight"/>
              </a:rPr>
            </a:br>
            <a:r>
              <a:rPr lang="it-IT" sz="3200" dirty="0" err="1">
                <a:latin typeface="+mn-lt"/>
                <a:cs typeface="Alexandria ExtraLight"/>
              </a:rPr>
              <a:t>Myoma</a:t>
            </a:r>
            <a:r>
              <a:rPr lang="it-IT" sz="3200" dirty="0">
                <a:latin typeface="+mn-lt"/>
                <a:cs typeface="Alexandria ExtraLight"/>
              </a:rPr>
              <a:t>/Sarcoma</a:t>
            </a:r>
            <a:br>
              <a:rPr lang="it-IT" sz="3200" dirty="0">
                <a:latin typeface="+mn-lt"/>
                <a:cs typeface="Alexandria ExtraLight"/>
              </a:rPr>
            </a:br>
            <a:br>
              <a:rPr lang="it-IT" sz="3200" dirty="0">
                <a:latin typeface="+mn-lt"/>
                <a:cs typeface="Alexandria ExtraLight"/>
              </a:rPr>
            </a:br>
            <a:r>
              <a:rPr lang="it-IT" sz="3200" dirty="0">
                <a:latin typeface="+mn-lt"/>
                <a:cs typeface="Alexandria ExtraLight"/>
              </a:rPr>
              <a:t>MUSA</a:t>
            </a:r>
            <a:br>
              <a:rPr lang="it-IT" sz="3200" dirty="0">
                <a:latin typeface="+mn-lt"/>
                <a:cs typeface="Alexandria ExtraLight"/>
              </a:rPr>
            </a:br>
            <a:br>
              <a:rPr lang="it-IT" sz="3200" dirty="0">
                <a:latin typeface="+mn-lt"/>
                <a:cs typeface="Alexandria ExtraLight"/>
              </a:rPr>
            </a:br>
            <a:r>
              <a:rPr lang="it-IT" sz="3200" dirty="0">
                <a:latin typeface="+mn-lt"/>
                <a:cs typeface="Alexandria ExtraLight"/>
              </a:rPr>
              <a:t>Date: day/</a:t>
            </a:r>
            <a:r>
              <a:rPr lang="it-IT" sz="3200" dirty="0" err="1">
                <a:latin typeface="+mn-lt"/>
                <a:cs typeface="Alexandria ExtraLight"/>
              </a:rPr>
              <a:t>month</a:t>
            </a:r>
            <a:r>
              <a:rPr lang="it-IT" sz="3200" dirty="0">
                <a:latin typeface="+mn-lt"/>
                <a:cs typeface="Alexandria ExtraLight"/>
              </a:rPr>
              <a:t>/</a:t>
            </a:r>
            <a:r>
              <a:rPr lang="it-IT" sz="3200" dirty="0" err="1">
                <a:latin typeface="+mn-lt"/>
                <a:cs typeface="Alexandria ExtraLight"/>
              </a:rPr>
              <a:t>year</a:t>
            </a:r>
            <a:br>
              <a:rPr lang="it-IT" sz="3200" dirty="0">
                <a:latin typeface="+mn-lt"/>
                <a:cs typeface="Alexandria ExtraLight"/>
              </a:rPr>
            </a:br>
            <a:br>
              <a:rPr lang="it-IT" sz="3200" dirty="0">
                <a:latin typeface="+mn-lt"/>
                <a:cs typeface="Alexandria ExtraLight"/>
              </a:rPr>
            </a:b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692F1-DA3E-FF15-39EB-6E17B040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1929AAD-242B-4670-8D46-032EE3CB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D1BC16-1118-2BF8-237B-5A34A0632AB5}"/>
              </a:ext>
            </a:extLst>
          </p:cNvPr>
          <p:cNvSpPr txBox="1"/>
          <p:nvPr/>
        </p:nvSpPr>
        <p:spPr>
          <a:xfrm>
            <a:off x="838200" y="1444752"/>
            <a:ext cx="1051560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Show an </a:t>
            </a:r>
            <a:r>
              <a:rPr lang="en-US" sz="3200" dirty="0">
                <a:solidFill>
                  <a:schemeClr val="bg1"/>
                </a:solidFill>
              </a:rPr>
              <a:t>anonymized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Color</a:t>
            </a:r>
            <a:r>
              <a:rPr lang="en-GB" sz="3200" dirty="0">
                <a:solidFill>
                  <a:schemeClr val="bg1"/>
                </a:solidFill>
              </a:rPr>
              <a:t> Doppler image of the lesion.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u="sng" dirty="0">
                <a:solidFill>
                  <a:schemeClr val="bg1"/>
                </a:solidFill>
              </a:rPr>
              <a:t>Please only include images with correctly set PRF.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4552B20-FD17-9EC3-215C-96C74574E9A2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Ultrasound Features Doppler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70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2A2273-DE05-16D0-9362-FC0B64AD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D1EB046-0242-B217-2349-96B6F99A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54138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D39FAF-3838-A52B-A4CF-83C34C2451D7}"/>
              </a:ext>
            </a:extLst>
          </p:cNvPr>
          <p:cNvSpPr txBox="1"/>
          <p:nvPr/>
        </p:nvSpPr>
        <p:spPr>
          <a:xfrm>
            <a:off x="838200" y="1444752"/>
            <a:ext cx="105156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Show 3D Imaging (Render,  TUI, Multiplanar, 3D Doppler...) </a:t>
            </a:r>
            <a:endParaRPr lang="it-IT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if available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Otherwise remove this slide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B8CFE5-F3B2-8C1C-CCB7-900E758D5359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Additional Ultrasound Tools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10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15CF3-E1F2-E44E-13A0-EFE745668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9785F83-97AF-5881-3B95-140C8291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3A1146-50D9-926F-F5EA-AD835BB76A69}"/>
              </a:ext>
            </a:extLst>
          </p:cNvPr>
          <p:cNvSpPr txBox="1"/>
          <p:nvPr/>
        </p:nvSpPr>
        <p:spPr>
          <a:xfrm>
            <a:off x="838200" y="1444752"/>
            <a:ext cx="105156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Show additional images or videoclips of the ovaries, pouch of Douglas, lymph nodes, and other relevant structures,  </a:t>
            </a:r>
            <a:r>
              <a:rPr lang="en-GB" sz="3200" dirty="0">
                <a:solidFill>
                  <a:schemeClr val="bg1"/>
                </a:solidFill>
              </a:rPr>
              <a:t>if applicable or available.</a:t>
            </a:r>
          </a:p>
          <a:p>
            <a:pPr marL="457200" indent="-457200">
              <a:buFont typeface="Calibri"/>
              <a:buChar char="-"/>
            </a:pP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Otherwise remove this slide.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526C27-6BEA-840C-D801-0BC7C821FF4D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Supplementary Images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8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495D-E77F-E50B-7CE8-00B619ED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A093AA10-192E-96EA-2B15-416799EF6CBF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grayscale image of the myometrial lesion showing the location and site</a:t>
            </a:r>
            <a:endParaRPr lang="it-IT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DD4E600-0BF2-EF04-2D3C-798879669E00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5D7B611-AE62-ED57-AE0C-EF94A71A8B6A}"/>
              </a:ext>
            </a:extLst>
          </p:cNvPr>
          <p:cNvSpPr txBox="1">
            <a:spLocks/>
          </p:cNvSpPr>
          <p:nvPr/>
        </p:nvSpPr>
        <p:spPr>
          <a:xfrm>
            <a:off x="609792" y="1956935"/>
            <a:ext cx="2604895" cy="2690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Number =…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j-lt"/>
            </a:endParaRPr>
          </a:p>
        </p:txBody>
      </p:sp>
      <p:pic>
        <p:nvPicPr>
          <p:cNvPr id="24" name="Immagine 23" descr="Immagine che contiene clipart, disegno, design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1259F834-25E8-C6F2-FBDD-EABAC95F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8" y="3664897"/>
            <a:ext cx="3796796" cy="2414629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536FB639-C124-2879-7AEF-BC3609EF9887}"/>
              </a:ext>
            </a:extLst>
          </p:cNvPr>
          <p:cNvSpPr/>
          <p:nvPr/>
        </p:nvSpPr>
        <p:spPr>
          <a:xfrm>
            <a:off x="609791" y="2555722"/>
            <a:ext cx="1974017" cy="3578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A8EBD4D-D652-E9D5-857E-6875F8C3213C}"/>
              </a:ext>
            </a:extLst>
          </p:cNvPr>
          <p:cNvSpPr txBox="1">
            <a:spLocks/>
          </p:cNvSpPr>
          <p:nvPr/>
        </p:nvSpPr>
        <p:spPr>
          <a:xfrm>
            <a:off x="609790" y="2600111"/>
            <a:ext cx="2604895" cy="269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entury Gothic" panose="020B0502020202020204" pitchFamily="34" charset="0"/>
                <a:cs typeface="+mn-cs"/>
              </a:rPr>
              <a:t>Site = </a:t>
            </a:r>
            <a:r>
              <a:rPr lang="en-US" sz="1400" b="1" dirty="0">
                <a:latin typeface="Century Gothic" panose="020B0502020202020204" pitchFamily="34" charset="0"/>
                <a:cs typeface="+mn-cs"/>
              </a:rPr>
              <a:t>…</a:t>
            </a:r>
            <a:endParaRPr lang="en-US" sz="1400" dirty="0"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8424B27-65F8-47F7-E17C-387F01C50D9F}"/>
              </a:ext>
            </a:extLst>
          </p:cNvPr>
          <p:cNvSpPr txBox="1">
            <a:spLocks/>
          </p:cNvSpPr>
          <p:nvPr/>
        </p:nvSpPr>
        <p:spPr>
          <a:xfrm>
            <a:off x="609791" y="2260609"/>
            <a:ext cx="2892826" cy="263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Location = </a:t>
            </a:r>
            <a:r>
              <a:rPr lang="en-US" sz="1400" b="1" dirty="0">
                <a:latin typeface="+mj-lt"/>
                <a:cs typeface="+mn-cs"/>
              </a:rPr>
              <a:t>…</a:t>
            </a:r>
            <a:endParaRPr lang="en-US" sz="1400" dirty="0">
              <a:latin typeface="+mj-lt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7318751-8588-8054-1305-B15FFFE32349}"/>
              </a:ext>
            </a:extLst>
          </p:cNvPr>
          <p:cNvSpPr txBox="1">
            <a:spLocks/>
          </p:cNvSpPr>
          <p:nvPr/>
        </p:nvSpPr>
        <p:spPr>
          <a:xfrm>
            <a:off x="609789" y="2979161"/>
            <a:ext cx="2604895" cy="35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Size = </a:t>
            </a:r>
            <a:r>
              <a:rPr lang="en-US" sz="1400" b="1" dirty="0">
                <a:latin typeface="+mj-lt"/>
              </a:rPr>
              <a:t>…</a:t>
            </a: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mm</a:t>
            </a:r>
            <a:endParaRPr lang="en-US" sz="1400" b="1" dirty="0">
              <a:latin typeface="+mj-lt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j-lt"/>
            </a:endParaRP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FE089911-0AEE-A134-4AF7-841151C0110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47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6" grpId="0" animBg="1"/>
      <p:bldP spid="27" grpId="0" build="allAtOnce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235A5-1B50-51C3-0A4E-BA7CF53D8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0E6A9CD8-0EA4-D5D2-8105-8E88402B6FF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BFF06E58-1E36-3B9B-7770-92DC92D381A1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ECHOGENICITY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grpSp>
        <p:nvGrpSpPr>
          <p:cNvPr id="2048" name="Gruppo 2047">
            <a:extLst>
              <a:ext uri="{FF2B5EF4-FFF2-40B4-BE49-F238E27FC236}">
                <a16:creationId xmlns:a16="http://schemas.microsoft.com/office/drawing/2014/main" id="{977F23BE-84FC-5898-D009-F17492BE7DFD}"/>
              </a:ext>
            </a:extLst>
          </p:cNvPr>
          <p:cNvGrpSpPr/>
          <p:nvPr/>
        </p:nvGrpSpPr>
        <p:grpSpPr>
          <a:xfrm>
            <a:off x="1121844" y="1868771"/>
            <a:ext cx="3908496" cy="3765042"/>
            <a:chOff x="6818750" y="1907447"/>
            <a:chExt cx="4731111" cy="4413207"/>
          </a:xfrm>
        </p:grpSpPr>
        <p:pic>
          <p:nvPicPr>
            <p:cNvPr id="2049" name="Immagine 2048">
              <a:extLst>
                <a:ext uri="{FF2B5EF4-FFF2-40B4-BE49-F238E27FC236}">
                  <a16:creationId xmlns:a16="http://schemas.microsoft.com/office/drawing/2014/main" id="{7EE78A3D-EDA1-0E84-97E7-34C1C416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5065"/>
            <a:stretch>
              <a:fillRect/>
            </a:stretch>
          </p:blipFill>
          <p:spPr>
            <a:xfrm>
              <a:off x="7237750" y="1907448"/>
              <a:ext cx="1802832" cy="4087564"/>
            </a:xfrm>
            <a:prstGeom prst="rect">
              <a:avLst/>
            </a:prstGeom>
          </p:spPr>
        </p:pic>
        <p:pic>
          <p:nvPicPr>
            <p:cNvPr id="2051" name="Immagine 2050">
              <a:extLst>
                <a:ext uri="{FF2B5EF4-FFF2-40B4-BE49-F238E27FC236}">
                  <a16:creationId xmlns:a16="http://schemas.microsoft.com/office/drawing/2014/main" id="{F4446DC5-C61F-A971-97CB-991675E7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7180"/>
            <a:stretch>
              <a:fillRect/>
            </a:stretch>
          </p:blipFill>
          <p:spPr>
            <a:xfrm>
              <a:off x="9584458" y="1907447"/>
              <a:ext cx="1708975" cy="4233888"/>
            </a:xfrm>
            <a:prstGeom prst="rect">
              <a:avLst/>
            </a:prstGeom>
          </p:spPr>
        </p:pic>
        <p:sp>
          <p:nvSpPr>
            <p:cNvPr id="2052" name="CasellaDiTesto 2051">
              <a:extLst>
                <a:ext uri="{FF2B5EF4-FFF2-40B4-BE49-F238E27FC236}">
                  <a16:creationId xmlns:a16="http://schemas.microsoft.com/office/drawing/2014/main" id="{ABBADBB6-F985-2B40-FCE2-A2116AB42244}"/>
                </a:ext>
              </a:extLst>
            </p:cNvPr>
            <p:cNvSpPr txBox="1"/>
            <p:nvPr/>
          </p:nvSpPr>
          <p:spPr>
            <a:xfrm>
              <a:off x="6867200" y="3045249"/>
              <a:ext cx="2221832" cy="28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 err="1">
                  <a:solidFill>
                    <a:srgbClr val="141413"/>
                  </a:solidFill>
                  <a:latin typeface="Century Gothic" panose="020B0502020202020204" pitchFamily="34" charset="0"/>
                </a:rPr>
                <a:t>H</a:t>
              </a:r>
              <a:r>
                <a:rPr lang="it-IT" sz="1000" dirty="0" err="1">
                  <a:solidFill>
                    <a:srgbClr val="141413"/>
                  </a:solidFill>
                  <a:effectLst/>
                  <a:latin typeface="Century Gothic" panose="020B0502020202020204" pitchFamily="34" charset="0"/>
                </a:rPr>
                <a:t>ypoechogenic</a:t>
              </a:r>
              <a:endParaRPr lang="it-IT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053" name="CasellaDiTesto 2052">
              <a:extLst>
                <a:ext uri="{FF2B5EF4-FFF2-40B4-BE49-F238E27FC236}">
                  <a16:creationId xmlns:a16="http://schemas.microsoft.com/office/drawing/2014/main" id="{AFC72A1E-8AD7-0F48-959A-C4C1B611DC5C}"/>
                </a:ext>
              </a:extLst>
            </p:cNvPr>
            <p:cNvSpPr txBox="1"/>
            <p:nvPr/>
          </p:nvSpPr>
          <p:spPr>
            <a:xfrm>
              <a:off x="6849769" y="4482616"/>
              <a:ext cx="2221832" cy="28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 err="1">
                  <a:solidFill>
                    <a:srgbClr val="141413"/>
                  </a:solidFill>
                  <a:effectLst/>
                  <a:latin typeface="Century Gothic" panose="020B0502020202020204" pitchFamily="34" charset="0"/>
                </a:rPr>
                <a:t>Isoechogenic</a:t>
              </a:r>
              <a:endParaRPr lang="it-IT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054" name="CasellaDiTesto 2053">
              <a:extLst>
                <a:ext uri="{FF2B5EF4-FFF2-40B4-BE49-F238E27FC236}">
                  <a16:creationId xmlns:a16="http://schemas.microsoft.com/office/drawing/2014/main" id="{584A32F9-B2D0-DAA8-CAE2-B14CD4915D3C}"/>
                </a:ext>
              </a:extLst>
            </p:cNvPr>
            <p:cNvSpPr txBox="1"/>
            <p:nvPr/>
          </p:nvSpPr>
          <p:spPr>
            <a:xfrm>
              <a:off x="6818750" y="6032044"/>
              <a:ext cx="2221832" cy="28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 err="1">
                  <a:solidFill>
                    <a:srgbClr val="141413"/>
                  </a:solidFill>
                  <a:latin typeface="Century Gothic" panose="020B0502020202020204" pitchFamily="34" charset="0"/>
                </a:rPr>
                <a:t>Hyp</a:t>
              </a:r>
              <a:r>
                <a:rPr lang="it-IT" sz="1000" dirty="0" err="1">
                  <a:solidFill>
                    <a:srgbClr val="141413"/>
                  </a:solidFill>
                  <a:effectLst/>
                  <a:latin typeface="Century Gothic" panose="020B0502020202020204" pitchFamily="34" charset="0"/>
                </a:rPr>
                <a:t>erechogenic</a:t>
              </a:r>
              <a:endParaRPr lang="it-IT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055" name="CasellaDiTesto 2054">
              <a:extLst>
                <a:ext uri="{FF2B5EF4-FFF2-40B4-BE49-F238E27FC236}">
                  <a16:creationId xmlns:a16="http://schemas.microsoft.com/office/drawing/2014/main" id="{E4382DE9-1F8A-17DC-E7F9-487B0CE99C1D}"/>
                </a:ext>
              </a:extLst>
            </p:cNvPr>
            <p:cNvSpPr txBox="1"/>
            <p:nvPr/>
          </p:nvSpPr>
          <p:spPr>
            <a:xfrm>
              <a:off x="9298499" y="3045248"/>
              <a:ext cx="2221832" cy="28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41413"/>
                  </a:solidFill>
                  <a:latin typeface="Century Gothic" panose="020B0502020202020204" pitchFamily="34" charset="0"/>
                </a:rPr>
                <a:t>Mixed</a:t>
              </a:r>
              <a:endParaRPr lang="it-IT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056" name="CasellaDiTesto 2055">
              <a:extLst>
                <a:ext uri="{FF2B5EF4-FFF2-40B4-BE49-F238E27FC236}">
                  <a16:creationId xmlns:a16="http://schemas.microsoft.com/office/drawing/2014/main" id="{26A5F476-E9A8-CC81-0947-E8E7CD9BF670}"/>
                </a:ext>
              </a:extLst>
            </p:cNvPr>
            <p:cNvSpPr txBox="1"/>
            <p:nvPr/>
          </p:nvSpPr>
          <p:spPr>
            <a:xfrm>
              <a:off x="9298499" y="4482616"/>
              <a:ext cx="2221832" cy="28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 err="1">
                  <a:solidFill>
                    <a:srgbClr val="141413"/>
                  </a:solidFill>
                  <a:latin typeface="Century Gothic" panose="020B0502020202020204" pitchFamily="34" charset="0"/>
                </a:rPr>
                <a:t>E</a:t>
              </a:r>
              <a:r>
                <a:rPr lang="it-IT" sz="1000" dirty="0" err="1">
                  <a:solidFill>
                    <a:srgbClr val="141413"/>
                  </a:solidFill>
                  <a:effectLst/>
                  <a:latin typeface="Century Gothic" panose="020B0502020202020204" pitchFamily="34" charset="0"/>
                </a:rPr>
                <a:t>chogenic</a:t>
              </a:r>
              <a:r>
                <a:rPr lang="it-IT" sz="1000" dirty="0">
                  <a:solidFill>
                    <a:srgbClr val="141413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it-IT" sz="1000" dirty="0" err="1">
                  <a:solidFill>
                    <a:srgbClr val="141413"/>
                  </a:solidFill>
                  <a:effectLst/>
                  <a:latin typeface="Century Gothic" panose="020B0502020202020204" pitchFamily="34" charset="0"/>
                </a:rPr>
                <a:t>areas</a:t>
              </a:r>
              <a:endParaRPr lang="it-IT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2057" name="CasellaDiTesto 2056">
              <a:extLst>
                <a:ext uri="{FF2B5EF4-FFF2-40B4-BE49-F238E27FC236}">
                  <a16:creationId xmlns:a16="http://schemas.microsoft.com/office/drawing/2014/main" id="{5465A681-E785-005E-5C69-36055E72FCE8}"/>
                </a:ext>
              </a:extLst>
            </p:cNvPr>
            <p:cNvSpPr txBox="1"/>
            <p:nvPr/>
          </p:nvSpPr>
          <p:spPr>
            <a:xfrm>
              <a:off x="9328029" y="6032045"/>
              <a:ext cx="2221832" cy="28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 err="1">
                  <a:solidFill>
                    <a:srgbClr val="141413"/>
                  </a:solidFill>
                  <a:latin typeface="Century Gothic" panose="020B0502020202020204" pitchFamily="34" charset="0"/>
                </a:rPr>
                <a:t>Cystic</a:t>
              </a:r>
              <a:r>
                <a:rPr lang="it-IT" sz="1000" dirty="0">
                  <a:solidFill>
                    <a:srgbClr val="141413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000" dirty="0" err="1">
                  <a:solidFill>
                    <a:srgbClr val="141413"/>
                  </a:solidFill>
                  <a:latin typeface="Century Gothic" panose="020B0502020202020204" pitchFamily="34" charset="0"/>
                </a:rPr>
                <a:t>areas</a:t>
              </a:r>
              <a:endParaRPr lang="it-IT" sz="1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24683A6B-0800-7129-6CC2-19FC7446E05B}"/>
              </a:ext>
            </a:extLst>
          </p:cNvPr>
          <p:cNvSpPr txBox="1"/>
          <p:nvPr/>
        </p:nvSpPr>
        <p:spPr>
          <a:xfrm>
            <a:off x="5914354" y="2987007"/>
            <a:ext cx="6096000" cy="222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Uniform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hypoechogenic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Non-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uniform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mixed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Non-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uniform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echogenic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areas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Non-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uniform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cystic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areas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B540-991E-B045-8EF6-57A3D1A5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04C3C93-9B33-5353-4061-AA21B2CF83D1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A3D60B0-1A34-A878-9DD2-CFE71DF3289B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D10DE3-3A4E-5F62-3077-C69B5B64EA07}"/>
              </a:ext>
            </a:extLst>
          </p:cNvPr>
          <p:cNvSpPr txBox="1">
            <a:spLocks/>
          </p:cNvSpPr>
          <p:nvPr/>
        </p:nvSpPr>
        <p:spPr>
          <a:xfrm>
            <a:off x="419247" y="2408169"/>
            <a:ext cx="3671986" cy="237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Echogenicity = </a:t>
            </a:r>
            <a:r>
              <a:rPr lang="en-US" sz="1400" b="1" dirty="0">
                <a:latin typeface="+mj-lt"/>
              </a:rPr>
              <a:t>…</a:t>
            </a:r>
            <a:endParaRPr lang="en-US" sz="1400" dirty="0">
              <a:latin typeface="+mj-lt"/>
            </a:endParaRP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B9856489-15DF-C09F-024E-37D97669A9B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91E73F-3593-49E7-9D4A-DD494E6D18FB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grayscale image of the myometrial lesion showing the echogenicity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83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FBAE7-0337-8AC0-07E8-C2B45B381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117574A2-23C9-E92A-4A81-FAEC3413F16E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15773A44-C3EF-0DB5-3611-D4DA0CE99BC9}"/>
              </a:ext>
            </a:extLst>
          </p:cNvPr>
          <p:cNvSpPr/>
          <p:nvPr/>
        </p:nvSpPr>
        <p:spPr>
          <a:xfrm>
            <a:off x="6378180" y="2323207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RIM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AAC0766C-E627-3E23-0BB5-9E4D95EC900B}"/>
              </a:ext>
            </a:extLst>
          </p:cNvPr>
          <p:cNvSpPr txBox="1"/>
          <p:nvPr/>
        </p:nvSpPr>
        <p:spPr>
          <a:xfrm>
            <a:off x="6378180" y="3368931"/>
            <a:ext cx="6096000" cy="167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Hypoechogenic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Hyperechogenic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Ill-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defined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27">
            <a:extLst>
              <a:ext uri="{FF2B5EF4-FFF2-40B4-BE49-F238E27FC236}">
                <a16:creationId xmlns:a16="http://schemas.microsoft.com/office/drawing/2014/main" id="{1744D1AA-E1C2-1C65-B58A-7922FDE5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5186" r="48289" b="71892"/>
          <a:stretch>
            <a:fillRect/>
          </a:stretch>
        </p:blipFill>
        <p:spPr bwMode="auto">
          <a:xfrm>
            <a:off x="783785" y="3403166"/>
            <a:ext cx="2087794" cy="139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7">
            <a:extLst>
              <a:ext uri="{FF2B5EF4-FFF2-40B4-BE49-F238E27FC236}">
                <a16:creationId xmlns:a16="http://schemas.microsoft.com/office/drawing/2014/main" id="{6C530C9F-5A74-55F7-2F97-8FF8866AF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5742" r="5104" b="71749"/>
          <a:stretch>
            <a:fillRect/>
          </a:stretch>
        </p:blipFill>
        <p:spPr bwMode="auto">
          <a:xfrm>
            <a:off x="3503458" y="3393613"/>
            <a:ext cx="2043770" cy="14038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43C7C3-2753-108B-DDC6-4F383027D126}"/>
              </a:ext>
            </a:extLst>
          </p:cNvPr>
          <p:cNvSpPr txBox="1"/>
          <p:nvPr/>
        </p:nvSpPr>
        <p:spPr>
          <a:xfrm>
            <a:off x="687554" y="2851756"/>
            <a:ext cx="2043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HYPOECHOGENIC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9BF730-E874-25C6-8E81-7ECF12106050}"/>
              </a:ext>
            </a:extLst>
          </p:cNvPr>
          <p:cNvSpPr txBox="1"/>
          <p:nvPr/>
        </p:nvSpPr>
        <p:spPr>
          <a:xfrm>
            <a:off x="3356212" y="2851756"/>
            <a:ext cx="2043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325A8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1600" b="0" dirty="0">
                <a:solidFill>
                  <a:schemeClr val="bg1">
                    <a:lumMod val="50000"/>
                  </a:schemeClr>
                </a:solidFill>
              </a:rPr>
              <a:t>HYPERECHOGENIC</a:t>
            </a:r>
          </a:p>
        </p:txBody>
      </p:sp>
    </p:spTree>
    <p:extLst>
      <p:ext uri="{BB962C8B-B14F-4D97-AF65-F5344CB8AC3E}">
        <p14:creationId xmlns:p14="http://schemas.microsoft.com/office/powerpoint/2010/main" val="429449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794C6-23FF-0585-6453-F95FCE75F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F2D7D838-D968-EBC0-0F42-21BC0A9ADB60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D95F47B-E679-DC36-B204-BFADD3666942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FDEFB73-0445-0935-174C-CF02BC42CCD6}"/>
              </a:ext>
            </a:extLst>
          </p:cNvPr>
          <p:cNvSpPr txBox="1">
            <a:spLocks/>
          </p:cNvSpPr>
          <p:nvPr/>
        </p:nvSpPr>
        <p:spPr>
          <a:xfrm>
            <a:off x="419247" y="2408169"/>
            <a:ext cx="3671986" cy="237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Echogenicity = </a:t>
            </a:r>
            <a:r>
              <a:rPr lang="en-US" sz="1400" b="1" dirty="0">
                <a:latin typeface="+mj-lt"/>
              </a:rPr>
              <a:t>…</a:t>
            </a:r>
            <a:endParaRPr lang="en-US" sz="1400" dirty="0">
              <a:latin typeface="+mj-lt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2EB177-8CFA-6818-F39D-80542018F6B6}"/>
              </a:ext>
            </a:extLst>
          </p:cNvPr>
          <p:cNvSpPr txBox="1">
            <a:spLocks/>
          </p:cNvSpPr>
          <p:nvPr/>
        </p:nvSpPr>
        <p:spPr>
          <a:xfrm>
            <a:off x="429638" y="3164792"/>
            <a:ext cx="2604895" cy="198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Rim = </a:t>
            </a:r>
            <a:r>
              <a:rPr lang="en-US" sz="1400" b="1" dirty="0">
                <a:latin typeface="+mj-lt"/>
                <a:cs typeface="+mn-cs"/>
              </a:rPr>
              <a:t>….</a:t>
            </a: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6028B560-EE63-CAEA-4E91-D12C4B42AD3D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F75002-2146-44A5-BC77-16E4B36DA3F3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grayscale image of the myometrial lesion showing the rim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78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105A4-19AB-DDC9-7078-40327766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D3D4EA94-E2FD-E7A8-727C-7FE600D3826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AE49C1E9-D52A-4723-8FFC-B0F7C7B6D00C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SHAPE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1DB8541C-CD9C-7724-716D-215F4B59C083}"/>
              </a:ext>
            </a:extLst>
          </p:cNvPr>
          <p:cNvSpPr txBox="1"/>
          <p:nvPr/>
        </p:nvSpPr>
        <p:spPr>
          <a:xfrm>
            <a:off x="5914354" y="2987007"/>
            <a:ext cx="6096000" cy="222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Round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Not-round,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oval-shaped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Not-round,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lobulated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Not-round,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irregular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27">
            <a:extLst>
              <a:ext uri="{FF2B5EF4-FFF2-40B4-BE49-F238E27FC236}">
                <a16:creationId xmlns:a16="http://schemas.microsoft.com/office/drawing/2014/main" id="{A2975748-5AA1-F98B-6CF9-DDA70B70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7" t="39070" r="35416" b="35589"/>
          <a:stretch>
            <a:fillRect/>
          </a:stretch>
        </p:blipFill>
        <p:spPr bwMode="auto">
          <a:xfrm>
            <a:off x="1899000" y="1988893"/>
            <a:ext cx="1809651" cy="140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7">
            <a:extLst>
              <a:ext uri="{FF2B5EF4-FFF2-40B4-BE49-F238E27FC236}">
                <a16:creationId xmlns:a16="http://schemas.microsoft.com/office/drawing/2014/main" id="{56B4480D-8B66-7C62-FF8B-500841EB0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63706" b="9694"/>
          <a:stretch>
            <a:fillRect/>
          </a:stretch>
        </p:blipFill>
        <p:spPr bwMode="auto">
          <a:xfrm>
            <a:off x="245428" y="3986533"/>
            <a:ext cx="522064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0E7C77-DE4C-293F-54D0-9B1E101EAAB0}"/>
              </a:ext>
            </a:extLst>
          </p:cNvPr>
          <p:cNvSpPr txBox="1"/>
          <p:nvPr/>
        </p:nvSpPr>
        <p:spPr>
          <a:xfrm>
            <a:off x="1604164" y="1541173"/>
            <a:ext cx="2238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ROUND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8725ED-3A63-87F7-2245-BF816ABA486D}"/>
              </a:ext>
            </a:extLst>
          </p:cNvPr>
          <p:cNvSpPr txBox="1"/>
          <p:nvPr/>
        </p:nvSpPr>
        <p:spPr>
          <a:xfrm>
            <a:off x="1684445" y="3573030"/>
            <a:ext cx="2238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NOT-ROUND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F0BC13-5CF8-0EB9-2FA7-DF3F2C4C5179}"/>
              </a:ext>
            </a:extLst>
          </p:cNvPr>
          <p:cNvSpPr txBox="1"/>
          <p:nvPr/>
        </p:nvSpPr>
        <p:spPr>
          <a:xfrm>
            <a:off x="113344" y="5542254"/>
            <a:ext cx="2238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Oval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-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shaped</a:t>
            </a:r>
            <a:endParaRPr lang="it-IT" sz="140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BAE307-4B85-0F59-E19A-D5285E950C6A}"/>
              </a:ext>
            </a:extLst>
          </p:cNvPr>
          <p:cNvSpPr txBox="1"/>
          <p:nvPr/>
        </p:nvSpPr>
        <p:spPr>
          <a:xfrm>
            <a:off x="1857553" y="5538391"/>
            <a:ext cx="2238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Lobulated</a:t>
            </a:r>
            <a:endParaRPr lang="it-IT" sz="140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06EADE-66FF-35A3-DA63-D1082D80013B}"/>
              </a:ext>
            </a:extLst>
          </p:cNvPr>
          <p:cNvSpPr txBox="1"/>
          <p:nvPr/>
        </p:nvSpPr>
        <p:spPr>
          <a:xfrm>
            <a:off x="3675595" y="5538392"/>
            <a:ext cx="2238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Irregular</a:t>
            </a:r>
            <a:endParaRPr lang="it-IT" sz="140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4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AADB-26D9-8A3D-BE25-55F9B04E7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B80B4E76-18E3-68AE-FFCC-E891421BD945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25F0140-A055-0E5D-940E-656EA2BA36E8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491CFDD-F09C-C9B5-5CB1-734186C1F50F}"/>
              </a:ext>
            </a:extLst>
          </p:cNvPr>
          <p:cNvSpPr txBox="1">
            <a:spLocks/>
          </p:cNvSpPr>
          <p:nvPr/>
        </p:nvSpPr>
        <p:spPr>
          <a:xfrm>
            <a:off x="419247" y="2408169"/>
            <a:ext cx="3671986" cy="237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Echogenicity = </a:t>
            </a:r>
            <a:r>
              <a:rPr lang="en-US" sz="1400" b="1" dirty="0">
                <a:latin typeface="+mj-lt"/>
              </a:rPr>
              <a:t>…</a:t>
            </a:r>
            <a:endParaRPr lang="en-US" sz="1400" dirty="0">
              <a:latin typeface="+mj-lt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3B600B8-3DAB-C40C-2EE5-E083B5E34B7B}"/>
              </a:ext>
            </a:extLst>
          </p:cNvPr>
          <p:cNvSpPr txBox="1">
            <a:spLocks/>
          </p:cNvSpPr>
          <p:nvPr/>
        </p:nvSpPr>
        <p:spPr>
          <a:xfrm>
            <a:off x="429638" y="3882654"/>
            <a:ext cx="3227962" cy="269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Shape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96F184D-DBFC-88D6-8C9F-7FEC3869C6DE}"/>
              </a:ext>
            </a:extLst>
          </p:cNvPr>
          <p:cNvSpPr txBox="1">
            <a:spLocks/>
          </p:cNvSpPr>
          <p:nvPr/>
        </p:nvSpPr>
        <p:spPr>
          <a:xfrm>
            <a:off x="429638" y="3164792"/>
            <a:ext cx="2604895" cy="198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Rim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EDA9367F-6F69-C7FF-0176-3C50E1FE5FC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12532B-A727-4BC5-9710-7B67B432A0CB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grayscale image of the myometrial lesion showing the shape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09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Alexandria Medium"/>
              </a:rPr>
              <a:t>General Info </a:t>
            </a:r>
            <a:r>
              <a:rPr lang="en-GB" sz="3600" dirty="0">
                <a:latin typeface="+mn-lt"/>
                <a:cs typeface="Alexandria Medium"/>
              </a:rPr>
              <a:t>(remove this slide before submission)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299085" algn="l"/>
              </a:tabLst>
            </a:pPr>
            <a:r>
              <a:rPr lang="en-GB" dirty="0">
                <a:latin typeface="+mn-lt"/>
                <a:ea typeface="Times New Roman" charset="0"/>
                <a:cs typeface="Times New Roman" charset="0"/>
              </a:rPr>
              <a:t>Use</a:t>
            </a:r>
            <a:r>
              <a:rPr lang="en-GB" spc="-3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14" dirty="0"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pc="-5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35" dirty="0">
                <a:latin typeface="+mn-lt"/>
                <a:ea typeface="Times New Roman" charset="0"/>
                <a:cs typeface="Times New Roman" charset="0"/>
              </a:rPr>
              <a:t>template</a:t>
            </a:r>
            <a:r>
              <a:rPr lang="en-GB" spc="-5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14" dirty="0">
                <a:latin typeface="+mn-lt"/>
                <a:ea typeface="Times New Roman" charset="0"/>
                <a:cs typeface="Times New Roman" charset="0"/>
              </a:rPr>
              <a:t>in</a:t>
            </a:r>
            <a:r>
              <a:rPr lang="en-GB" spc="-2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10" dirty="0"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pc="-3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05" dirty="0">
                <a:latin typeface="+mn-lt"/>
                <a:ea typeface="Times New Roman" charset="0"/>
                <a:cs typeface="Times New Roman" charset="0"/>
              </a:rPr>
              <a:t>following</a:t>
            </a:r>
            <a:r>
              <a:rPr lang="en-GB" spc="-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0" dirty="0">
                <a:latin typeface="+mn-lt"/>
                <a:ea typeface="Times New Roman" charset="0"/>
                <a:cs typeface="Times New Roman" charset="0"/>
              </a:rPr>
              <a:t>slides</a:t>
            </a:r>
            <a:endParaRPr lang="en-GB" dirty="0">
              <a:latin typeface="+mn-lt"/>
              <a:ea typeface="Times New Roman" charset="0"/>
              <a:cs typeface="Times New Roman" charset="0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tabLst>
                <a:tab pos="299085" algn="l"/>
              </a:tabLst>
            </a:pPr>
            <a:r>
              <a:rPr lang="en-GB" spc="-95" dirty="0">
                <a:latin typeface="+mn-lt"/>
                <a:ea typeface="Times New Roman" charset="0"/>
                <a:cs typeface="Times New Roman"/>
              </a:rPr>
              <a:t>Remember</a:t>
            </a:r>
            <a:r>
              <a:rPr lang="en-GB" spc="-20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10" dirty="0">
                <a:latin typeface="+mn-lt"/>
                <a:ea typeface="Times New Roman" charset="0"/>
                <a:cs typeface="Times New Roman"/>
              </a:rPr>
              <a:t>to</a:t>
            </a:r>
            <a:r>
              <a:rPr lang="en-GB" spc="-20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100" dirty="0">
                <a:latin typeface="+mn-lt"/>
                <a:ea typeface="Times New Roman" charset="0"/>
                <a:cs typeface="Times New Roman"/>
              </a:rPr>
              <a:t>remove</a:t>
            </a:r>
            <a:r>
              <a:rPr lang="en-GB" dirty="0">
                <a:latin typeface="+mn-lt"/>
                <a:ea typeface="Times New Roman" charset="0"/>
                <a:cs typeface="Times New Roman"/>
              </a:rPr>
              <a:t> </a:t>
            </a:r>
            <a:r>
              <a:rPr lang="en-GB" spc="-130" dirty="0">
                <a:latin typeface="+mn-lt"/>
                <a:ea typeface="Times New Roman" charset="0"/>
                <a:cs typeface="Times New Roman"/>
              </a:rPr>
              <a:t>patient</a:t>
            </a:r>
            <a:r>
              <a:rPr lang="en-GB" spc="-10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140" dirty="0">
                <a:latin typeface="+mn-lt"/>
                <a:ea typeface="Times New Roman" charset="0"/>
                <a:cs typeface="Times New Roman"/>
              </a:rPr>
              <a:t>identifiable</a:t>
            </a:r>
            <a:r>
              <a:rPr lang="en-GB" spc="35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85" dirty="0">
                <a:latin typeface="+mn-lt"/>
                <a:ea typeface="Times New Roman" charset="0"/>
                <a:cs typeface="Times New Roman"/>
              </a:rPr>
              <a:t>data on every image and clip</a:t>
            </a:r>
            <a:endParaRPr lang="en-GB" b="1" dirty="0">
              <a:latin typeface="+mn-lt"/>
              <a:ea typeface="Times New Roman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52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D4F29-C38E-12D7-9A6E-EFA83F1C5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5202AE0F-08C7-AD8B-D255-1277909A510D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30FDBCCE-C450-D2CD-CACE-A0312F32E743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ECHOGENICITY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77B59EAC-5F5B-71A7-0E09-C01A69C14F3E}"/>
              </a:ext>
            </a:extLst>
          </p:cNvPr>
          <p:cNvSpPr txBox="1"/>
          <p:nvPr/>
        </p:nvSpPr>
        <p:spPr>
          <a:xfrm>
            <a:off x="5914354" y="2987007"/>
            <a:ext cx="6096000" cy="167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Edge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shadowing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Internal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shadowing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Fan–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shaped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shadowing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6AA3567-571C-5BE0-7362-925F25C8B0E0}"/>
              </a:ext>
            </a:extLst>
          </p:cNvPr>
          <p:cNvGrpSpPr/>
          <p:nvPr/>
        </p:nvGrpSpPr>
        <p:grpSpPr>
          <a:xfrm>
            <a:off x="391510" y="1941283"/>
            <a:ext cx="4982727" cy="4227762"/>
            <a:chOff x="6749096" y="1483606"/>
            <a:chExt cx="4982727" cy="422776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A631E56-425B-9355-FCF4-7BD6D32E3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61" t="33713" r="74540" b="33118"/>
            <a:stretch>
              <a:fillRect/>
            </a:stretch>
          </p:blipFill>
          <p:spPr>
            <a:xfrm>
              <a:off x="8716917" y="3039856"/>
              <a:ext cx="3014906" cy="2671512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F887468E-B92C-5FB8-B650-53F155CE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692" t="5032" r="52433" b="73715"/>
            <a:stretch>
              <a:fillRect/>
            </a:stretch>
          </p:blipFill>
          <p:spPr>
            <a:xfrm>
              <a:off x="7739370" y="1523300"/>
              <a:ext cx="2195726" cy="1652964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4D3C951-DC8A-F18B-A518-19E936F009A2}"/>
                </a:ext>
              </a:extLst>
            </p:cNvPr>
            <p:cNvSpPr txBox="1"/>
            <p:nvPr/>
          </p:nvSpPr>
          <p:spPr>
            <a:xfrm>
              <a:off x="6749096" y="1483606"/>
              <a:ext cx="34501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E</a:t>
              </a: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dge </a:t>
              </a:r>
              <a:r>
                <a:rPr lang="it-IT" sz="14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shadowing</a:t>
              </a:r>
              <a:endParaRPr lang="it-IT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5DA4AE1-4966-B469-F264-671C4C6559D8}"/>
                </a:ext>
              </a:extLst>
            </p:cNvPr>
            <p:cNvSpPr txBox="1"/>
            <p:nvPr/>
          </p:nvSpPr>
          <p:spPr>
            <a:xfrm>
              <a:off x="7655149" y="5010642"/>
              <a:ext cx="34501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F</a:t>
              </a: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an-</a:t>
              </a:r>
              <a:r>
                <a:rPr lang="it-IT" sz="14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shaped</a:t>
              </a: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it-IT" sz="14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shadowing</a:t>
              </a: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 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6BEABD2-E3C3-4D62-AE9B-1FD048BF2CE0}"/>
                </a:ext>
              </a:extLst>
            </p:cNvPr>
            <p:cNvSpPr txBox="1"/>
            <p:nvPr/>
          </p:nvSpPr>
          <p:spPr>
            <a:xfrm>
              <a:off x="7106696" y="3333565"/>
              <a:ext cx="34501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sz="14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I</a:t>
              </a:r>
              <a:r>
                <a:rPr lang="it-IT" sz="14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nternal</a:t>
              </a: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it-IT" sz="14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</a:rPr>
                <a:t>shadowing</a:t>
              </a:r>
              <a:endParaRPr lang="it-IT" sz="14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931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1CB8D-A093-C176-72D3-FE1EA1533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4AFF3D6-B344-F1B1-1188-499E5CDD2493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812FD47-9248-63B5-DBFB-1BFC2469DD38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FC9A4A3-4860-8EC0-B472-6138E6CFB3BF}"/>
              </a:ext>
            </a:extLst>
          </p:cNvPr>
          <p:cNvSpPr txBox="1">
            <a:spLocks/>
          </p:cNvSpPr>
          <p:nvPr/>
        </p:nvSpPr>
        <p:spPr>
          <a:xfrm>
            <a:off x="419247" y="2408169"/>
            <a:ext cx="3671986" cy="237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Echogenicity = </a:t>
            </a:r>
            <a:r>
              <a:rPr lang="en-US" sz="1400" b="1" dirty="0">
                <a:latin typeface="+mj-lt"/>
              </a:rPr>
              <a:t>…</a:t>
            </a:r>
            <a:endParaRPr lang="en-US" sz="1400" dirty="0">
              <a:latin typeface="+mj-lt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5E6B165-B5CC-49CB-55C2-E91769DF837F}"/>
              </a:ext>
            </a:extLst>
          </p:cNvPr>
          <p:cNvSpPr txBox="1">
            <a:spLocks/>
          </p:cNvSpPr>
          <p:nvPr/>
        </p:nvSpPr>
        <p:spPr>
          <a:xfrm>
            <a:off x="429638" y="3882654"/>
            <a:ext cx="3227962" cy="269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Shape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CE14B10-CDC5-B8D5-B0A9-D44597D1E0AA}"/>
              </a:ext>
            </a:extLst>
          </p:cNvPr>
          <p:cNvSpPr txBox="1">
            <a:spLocks/>
          </p:cNvSpPr>
          <p:nvPr/>
        </p:nvSpPr>
        <p:spPr>
          <a:xfrm>
            <a:off x="429638" y="3164792"/>
            <a:ext cx="2604895" cy="198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Rim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AD58950-84CF-E7CF-9792-C9548F7E2207}"/>
              </a:ext>
            </a:extLst>
          </p:cNvPr>
          <p:cNvSpPr txBox="1">
            <a:spLocks/>
          </p:cNvSpPr>
          <p:nvPr/>
        </p:nvSpPr>
        <p:spPr>
          <a:xfrm>
            <a:off x="429638" y="4506373"/>
            <a:ext cx="3550451" cy="451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  <a:cs typeface="+mn-cs"/>
              </a:rPr>
              <a:t>Shadowing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F958C567-88AE-408D-08FB-51F18522546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2DF25F-7DEB-4B5A-9D95-8135B61C12DF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grayscale image of the myometrial lesion showing the type of shadowing (if present)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78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3D7FE-5D84-6D37-DDFB-BAC6C5DA7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E37CCC0C-08C9-FF4F-D57E-0A1666F0B7DA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7167730E-6B50-D3BB-C06B-37263346B9D1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CYSTIC AREAS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8A50AD22-7569-FC77-1606-95D4FD0B63CD}"/>
              </a:ext>
            </a:extLst>
          </p:cNvPr>
          <p:cNvSpPr txBox="1"/>
          <p:nvPr/>
        </p:nvSpPr>
        <p:spPr>
          <a:xfrm>
            <a:off x="5914354" y="2987007"/>
            <a:ext cx="6096000" cy="222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Regular,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anechoic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Regular, low-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level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Irregular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anechoic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Irregular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low-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level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E345B51-7111-7C3E-F65D-8FFD986F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180" t="66059"/>
          <a:stretch>
            <a:fillRect/>
          </a:stretch>
        </p:blipFill>
        <p:spPr>
          <a:xfrm>
            <a:off x="1785938" y="2434053"/>
            <a:ext cx="2642101" cy="22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9327-1A6E-FE10-9A96-87D33517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931DC4A-5A30-D794-B3BB-7E10D33D92BB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4CED9F4-7410-D3D9-600C-175F77CFCEE6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10E1C89-CE67-5082-08F5-12C848D1F92C}"/>
              </a:ext>
            </a:extLst>
          </p:cNvPr>
          <p:cNvSpPr txBox="1">
            <a:spLocks/>
          </p:cNvSpPr>
          <p:nvPr/>
        </p:nvSpPr>
        <p:spPr>
          <a:xfrm>
            <a:off x="419247" y="2408169"/>
            <a:ext cx="3671986" cy="237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Echogenicity = </a:t>
            </a:r>
            <a:r>
              <a:rPr lang="en-US" sz="1400" b="1" dirty="0">
                <a:latin typeface="+mj-lt"/>
              </a:rPr>
              <a:t>non-uniform, cystic areas</a:t>
            </a:r>
            <a:endParaRPr lang="en-US" sz="1400" dirty="0">
              <a:latin typeface="+mj-lt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302B350-25D3-2B65-11FB-3F27EDBE1AC3}"/>
              </a:ext>
            </a:extLst>
          </p:cNvPr>
          <p:cNvSpPr txBox="1">
            <a:spLocks/>
          </p:cNvSpPr>
          <p:nvPr/>
        </p:nvSpPr>
        <p:spPr>
          <a:xfrm>
            <a:off x="429638" y="3882654"/>
            <a:ext cx="3227962" cy="269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Shape = </a:t>
            </a:r>
            <a:r>
              <a:rPr lang="en-US" sz="1400" b="1" dirty="0">
                <a:latin typeface="+mj-lt"/>
                <a:cs typeface="+mn-cs"/>
              </a:rPr>
              <a:t>round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38D45A7-8130-DA4B-06B6-5958303D52CD}"/>
              </a:ext>
            </a:extLst>
          </p:cNvPr>
          <p:cNvSpPr txBox="1">
            <a:spLocks/>
          </p:cNvSpPr>
          <p:nvPr/>
        </p:nvSpPr>
        <p:spPr>
          <a:xfrm>
            <a:off x="429638" y="3164792"/>
            <a:ext cx="2604895" cy="198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Rim = </a:t>
            </a:r>
            <a:r>
              <a:rPr lang="en-US" sz="1400" b="1" dirty="0">
                <a:latin typeface="+mj-lt"/>
                <a:cs typeface="+mn-cs"/>
              </a:rPr>
              <a:t>ill-defined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269B9CD-12D2-908D-AF43-51FD863E8456}"/>
              </a:ext>
            </a:extLst>
          </p:cNvPr>
          <p:cNvSpPr txBox="1">
            <a:spLocks/>
          </p:cNvSpPr>
          <p:nvPr/>
        </p:nvSpPr>
        <p:spPr>
          <a:xfrm>
            <a:off x="429638" y="5209619"/>
            <a:ext cx="4048360" cy="35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  <a:cs typeface="+mn-cs"/>
              </a:rPr>
              <a:t>Cysts = </a:t>
            </a:r>
            <a:r>
              <a:rPr lang="en-US" sz="1400" b="1" dirty="0">
                <a:latin typeface="+mj-lt"/>
                <a:cs typeface="+mn-cs"/>
              </a:rPr>
              <a:t>present, irregular, anechoic</a:t>
            </a:r>
          </a:p>
          <a:p>
            <a:endParaRPr lang="en-US" sz="1400" dirty="0">
              <a:latin typeface="+mj-lt"/>
              <a:cs typeface="+mn-cs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D5C6AA8-D868-BC79-5FB1-FF377AFAF7EE}"/>
              </a:ext>
            </a:extLst>
          </p:cNvPr>
          <p:cNvSpPr txBox="1">
            <a:spLocks/>
          </p:cNvSpPr>
          <p:nvPr/>
        </p:nvSpPr>
        <p:spPr>
          <a:xfrm>
            <a:off x="429638" y="4506373"/>
            <a:ext cx="3550451" cy="451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  <a:cs typeface="+mn-cs"/>
              </a:rPr>
              <a:t>Shadowing = </a:t>
            </a:r>
            <a:r>
              <a:rPr lang="en-US" sz="1400" b="1" dirty="0">
                <a:latin typeface="+mj-lt"/>
                <a:cs typeface="+mn-cs"/>
              </a:rPr>
              <a:t>fan-shaped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0940FDED-B917-6637-A2A0-820607B119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180" t="66059"/>
          <a:stretch>
            <a:fillRect/>
          </a:stretch>
        </p:blipFill>
        <p:spPr>
          <a:xfrm>
            <a:off x="3984539" y="2190312"/>
            <a:ext cx="772112" cy="649253"/>
          </a:xfrm>
          <a:prstGeom prst="rect">
            <a:avLst/>
          </a:prstGeom>
        </p:spPr>
      </p:pic>
      <p:pic>
        <p:nvPicPr>
          <p:cNvPr id="38" name="Afbeelding 27">
            <a:extLst>
              <a:ext uri="{FF2B5EF4-FFF2-40B4-BE49-F238E27FC236}">
                <a16:creationId xmlns:a16="http://schemas.microsoft.com/office/drawing/2014/main" id="{EC98624B-EB82-7BAE-C481-D3265376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5186" r="48289" b="71892"/>
          <a:stretch>
            <a:fillRect/>
          </a:stretch>
        </p:blipFill>
        <p:spPr bwMode="auto">
          <a:xfrm>
            <a:off x="3885352" y="3368680"/>
            <a:ext cx="885934" cy="59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53FDD94F-F824-6D38-67DF-0B4396D958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36" t="50425" r="74540" b="33117"/>
          <a:stretch>
            <a:fillRect/>
          </a:stretch>
        </p:blipFill>
        <p:spPr>
          <a:xfrm>
            <a:off x="4008260" y="4405331"/>
            <a:ext cx="826186" cy="605234"/>
          </a:xfrm>
          <a:prstGeom prst="rect">
            <a:avLst/>
          </a:prstGeom>
        </p:spPr>
      </p:pic>
      <p:sp>
        <p:nvSpPr>
          <p:cNvPr id="49" name="Titolo 1">
            <a:extLst>
              <a:ext uri="{FF2B5EF4-FFF2-40B4-BE49-F238E27FC236}">
                <a16:creationId xmlns:a16="http://schemas.microsoft.com/office/drawing/2014/main" id="{FD4D50CF-5434-C337-0F93-94FA21DD825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AE8F9AA-FA32-4DDA-96E7-F87578144987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grayscale image of the myometrial lesion showing the cyst areas (if present)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19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0CBDF-153B-B819-5C43-71BCFE8E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4F43F4FC-C24A-9641-ED81-E64150EC67F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11D3AD0E-FCC2-0188-AA7F-80F7506CAC74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VASCULARIZATION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A37A6516-21BC-D307-7DC7-0A4B409E0471}"/>
              </a:ext>
            </a:extLst>
          </p:cNvPr>
          <p:cNvSpPr txBox="1"/>
          <p:nvPr/>
        </p:nvSpPr>
        <p:spPr>
          <a:xfrm>
            <a:off x="5914354" y="2987007"/>
            <a:ext cx="6096000" cy="222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Absent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(Color score 1) 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Minimal (Color score 2)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Moderate (Color score 3)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Abundant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(Color score 4)</a:t>
            </a:r>
          </a:p>
        </p:txBody>
      </p:sp>
      <p:pic>
        <p:nvPicPr>
          <p:cNvPr id="8" name="Afbeelding 75">
            <a:extLst>
              <a:ext uri="{FF2B5EF4-FFF2-40B4-BE49-F238E27FC236}">
                <a16:creationId xmlns:a16="http://schemas.microsoft.com/office/drawing/2014/main" id="{5B9BAC39-EA4A-1197-124B-2E086FCA5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8" y="1278487"/>
            <a:ext cx="4775082" cy="5087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66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652F9-ACFB-1A6F-020D-C37C8A02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44CF6A44-1E84-BA54-36C5-C98C9A2C7C29}"/>
              </a:ext>
            </a:extLst>
          </p:cNvPr>
          <p:cNvSpPr/>
          <p:nvPr/>
        </p:nvSpPr>
        <p:spPr>
          <a:xfrm>
            <a:off x="4586288" y="869244"/>
            <a:ext cx="760571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8884DE-F01A-A637-BC7B-0F340E968F88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8900239-5562-E836-AB81-9A90EA716D6A}"/>
              </a:ext>
            </a:extLst>
          </p:cNvPr>
          <p:cNvSpPr/>
          <p:nvPr/>
        </p:nvSpPr>
        <p:spPr>
          <a:xfrm>
            <a:off x="4786661" y="1264789"/>
            <a:ext cx="1960980" cy="444469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1F84F94-D321-785B-04C6-A7046E50B1BB}"/>
              </a:ext>
            </a:extLst>
          </p:cNvPr>
          <p:cNvSpPr/>
          <p:nvPr/>
        </p:nvSpPr>
        <p:spPr>
          <a:xfrm>
            <a:off x="9923801" y="1169588"/>
            <a:ext cx="1960980" cy="444469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CB70510-C32E-AB91-8544-AF7DE121CD7D}"/>
              </a:ext>
            </a:extLst>
          </p:cNvPr>
          <p:cNvSpPr/>
          <p:nvPr/>
        </p:nvSpPr>
        <p:spPr>
          <a:xfrm>
            <a:off x="4786660" y="5882607"/>
            <a:ext cx="6158577" cy="444469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7AD9FD-E261-5B09-7931-32E10D67C7CD}"/>
              </a:ext>
            </a:extLst>
          </p:cNvPr>
          <p:cNvSpPr txBox="1">
            <a:spLocks/>
          </p:cNvSpPr>
          <p:nvPr/>
        </p:nvSpPr>
        <p:spPr>
          <a:xfrm>
            <a:off x="609793" y="2357706"/>
            <a:ext cx="3817064" cy="214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  <a:cs typeface="+mn-cs"/>
              </a:rPr>
              <a:t>Amount of color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8CF8B1F4-E88A-80A3-B142-CB1827A6ECE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1F1E56-B81B-4AC0-9B36-0DE2E2D1AF1D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Color Doppler image of the myometrial lesion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03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1408D-B2A0-9C5B-94FD-3D7C6C8C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E7A7007F-5554-E9FD-29BD-E69EB9A3607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8C61772F-952F-D996-3EC2-0FAEA2691F9F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</a:t>
            </a:r>
            <a:r>
              <a:rPr lang="it-IT" b="1" dirty="0" err="1"/>
              <a:t>would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describe</a:t>
            </a:r>
            <a:r>
              <a:rPr lang="it-IT" b="1" dirty="0"/>
              <a:t> the PATTERN OF VASCULARIZATION of the </a:t>
            </a:r>
            <a:r>
              <a:rPr lang="it-IT" b="1" dirty="0" err="1"/>
              <a:t>lesion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898AEB93-4EA7-5AF4-1065-5980CCF38980}"/>
              </a:ext>
            </a:extLst>
          </p:cNvPr>
          <p:cNvSpPr txBox="1"/>
          <p:nvPr/>
        </p:nvSpPr>
        <p:spPr>
          <a:xfrm>
            <a:off x="5914354" y="2987007"/>
            <a:ext cx="6096000" cy="167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Circumferential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Intralesional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Both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5">
            <a:extLst>
              <a:ext uri="{FF2B5EF4-FFF2-40B4-BE49-F238E27FC236}">
                <a16:creationId xmlns:a16="http://schemas.microsoft.com/office/drawing/2014/main" id="{ECCD53DE-0216-F66A-8566-69204D1F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8" y="1278487"/>
            <a:ext cx="4775082" cy="5087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2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652F9-ACFB-1A6F-020D-C37C8A02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44CF6A44-1E84-BA54-36C5-C98C9A2C7C29}"/>
              </a:ext>
            </a:extLst>
          </p:cNvPr>
          <p:cNvSpPr/>
          <p:nvPr/>
        </p:nvSpPr>
        <p:spPr>
          <a:xfrm>
            <a:off x="4586288" y="869244"/>
            <a:ext cx="760571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8884DE-F01A-A637-BC7B-0F340E968F88}"/>
              </a:ext>
            </a:extLst>
          </p:cNvPr>
          <p:cNvSpPr txBox="1">
            <a:spLocks/>
          </p:cNvSpPr>
          <p:nvPr/>
        </p:nvSpPr>
        <p:spPr>
          <a:xfrm>
            <a:off x="609793" y="1338925"/>
            <a:ext cx="3362132" cy="55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MUSA characteristics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8900239-5562-E836-AB81-9A90EA716D6A}"/>
              </a:ext>
            </a:extLst>
          </p:cNvPr>
          <p:cNvSpPr/>
          <p:nvPr/>
        </p:nvSpPr>
        <p:spPr>
          <a:xfrm>
            <a:off x="4786661" y="1264789"/>
            <a:ext cx="1960980" cy="444469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1F84F94-D321-785B-04C6-A7046E50B1BB}"/>
              </a:ext>
            </a:extLst>
          </p:cNvPr>
          <p:cNvSpPr/>
          <p:nvPr/>
        </p:nvSpPr>
        <p:spPr>
          <a:xfrm>
            <a:off x="9923801" y="1169588"/>
            <a:ext cx="1960980" cy="444469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CB70510-C32E-AB91-8544-AF7DE121CD7D}"/>
              </a:ext>
            </a:extLst>
          </p:cNvPr>
          <p:cNvSpPr/>
          <p:nvPr/>
        </p:nvSpPr>
        <p:spPr>
          <a:xfrm>
            <a:off x="4786660" y="5882607"/>
            <a:ext cx="6158577" cy="444469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7AD9FD-E261-5B09-7931-32E10D67C7CD}"/>
              </a:ext>
            </a:extLst>
          </p:cNvPr>
          <p:cNvSpPr txBox="1">
            <a:spLocks/>
          </p:cNvSpPr>
          <p:nvPr/>
        </p:nvSpPr>
        <p:spPr>
          <a:xfrm>
            <a:off x="609793" y="2357706"/>
            <a:ext cx="3817064" cy="214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xandria" pitchFamily="2" charset="-78"/>
                <a:ea typeface="+mn-ea"/>
                <a:cs typeface="Alexandri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xandria Light" pitchFamily="2" charset="-78"/>
                <a:ea typeface="+mn-ea"/>
                <a:cs typeface="Alexandria Light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xandria ExtraLight" pitchFamily="2" charset="-78"/>
                <a:ea typeface="+mn-ea"/>
                <a:cs typeface="Alexandria ExtraLight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  <a:cs typeface="+mn-cs"/>
              </a:rPr>
              <a:t>Amount of color = </a:t>
            </a:r>
            <a:r>
              <a:rPr lang="en-US" sz="1400" b="1" dirty="0">
                <a:latin typeface="+mj-lt"/>
                <a:cs typeface="+mn-cs"/>
              </a:rPr>
              <a:t>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400" dirty="0">
              <a:latin typeface="+mj-lt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Pattern =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+mj-lt"/>
              </a:rPr>
              <a:t>Circumferential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+mj-lt"/>
              </a:rPr>
              <a:t>Intralesional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8CF8B1F4-E88A-80A3-B142-CB1827A6ECE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Ultrasound features of lesion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091AC46-6923-4100-9F19-10D2599FF721}"/>
              </a:ext>
            </a:extLst>
          </p:cNvPr>
          <p:cNvSpPr txBox="1"/>
          <p:nvPr/>
        </p:nvSpPr>
        <p:spPr>
          <a:xfrm>
            <a:off x="5478357" y="2934385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Show an anonymized Color Doppler image of the myometrial lesion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4811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F15CE-0501-E39E-1B8F-C61C9BC23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>
            <a:extLst>
              <a:ext uri="{FF2B5EF4-FFF2-40B4-BE49-F238E27FC236}">
                <a16:creationId xmlns:a16="http://schemas.microsoft.com/office/drawing/2014/main" id="{A5C1C528-D896-0159-85FC-F8751461A545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Subjective assessment</a:t>
            </a:r>
            <a:endParaRPr lang="it-IT" dirty="0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A2BD7C7B-22A5-3496-57FE-F9D9566EF202}"/>
              </a:ext>
            </a:extLst>
          </p:cNvPr>
          <p:cNvSpPr/>
          <p:nvPr/>
        </p:nvSpPr>
        <p:spPr>
          <a:xfrm>
            <a:off x="5914354" y="1941283"/>
            <a:ext cx="5126266" cy="8671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your</a:t>
            </a:r>
            <a:r>
              <a:rPr lang="it-IT" b="1" dirty="0"/>
              <a:t> </a:t>
            </a:r>
            <a:r>
              <a:rPr lang="it-IT" b="1" dirty="0" err="1"/>
              <a:t>suspected</a:t>
            </a:r>
            <a:r>
              <a:rPr lang="it-IT" b="1" dirty="0"/>
              <a:t> </a:t>
            </a:r>
            <a:r>
              <a:rPr lang="it-IT" b="1" dirty="0" err="1"/>
              <a:t>diagnosis</a:t>
            </a:r>
            <a:r>
              <a:rPr lang="it-IT" b="1" dirty="0"/>
              <a:t>?</a:t>
            </a:r>
          </a:p>
        </p:txBody>
      </p:sp>
      <p:sp>
        <p:nvSpPr>
          <p:cNvPr id="2059" name="CasellaDiTesto 2058">
            <a:extLst>
              <a:ext uri="{FF2B5EF4-FFF2-40B4-BE49-F238E27FC236}">
                <a16:creationId xmlns:a16="http://schemas.microsoft.com/office/drawing/2014/main" id="{70A26EC0-B9D9-9D52-C892-CC6A1F0B841B}"/>
              </a:ext>
            </a:extLst>
          </p:cNvPr>
          <p:cNvSpPr txBox="1"/>
          <p:nvPr/>
        </p:nvSpPr>
        <p:spPr>
          <a:xfrm>
            <a:off x="5914354" y="2987007"/>
            <a:ext cx="6096000" cy="167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Typical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Leiomyoma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Atypical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Leiomyoma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Leiomyosarcoma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5032F17-5E4B-679B-229D-39906893CEDE}"/>
              </a:ext>
            </a:extLst>
          </p:cNvPr>
          <p:cNvSpPr/>
          <p:nvPr/>
        </p:nvSpPr>
        <p:spPr>
          <a:xfrm>
            <a:off x="679555" y="1941283"/>
            <a:ext cx="4596587" cy="3829013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Age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bg1"/>
                </a:solidFill>
              </a:rPr>
              <a:t>Postmenopausal</a:t>
            </a:r>
            <a:r>
              <a:rPr lang="it-IT" b="1" dirty="0">
                <a:solidFill>
                  <a:schemeClr val="bg1"/>
                </a:solidFill>
              </a:rPr>
              <a:t> status…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Symptoms</a:t>
            </a:r>
            <a:r>
              <a:rPr lang="it-IT" b="1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Dimensions</a:t>
            </a:r>
            <a:r>
              <a:rPr lang="it-IT" b="1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Echogenicity</a:t>
            </a:r>
            <a:r>
              <a:rPr lang="it-IT" b="1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Rim</a:t>
            </a:r>
            <a:r>
              <a:rPr lang="it-IT" b="1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Shape</a:t>
            </a:r>
            <a:r>
              <a:rPr lang="it-IT" b="1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Shadowing</a:t>
            </a:r>
            <a:r>
              <a:rPr lang="it-IT" b="1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Vascularization</a:t>
            </a:r>
            <a:r>
              <a:rPr lang="it-IT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90663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FB33235-4E2B-BEFE-6742-6B10782C8A43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618561" y="2276444"/>
            <a:ext cx="41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Surgery/follow up…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2FAB4C-FD70-1C01-F9E8-F862CABBF30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Management</a:t>
            </a:r>
            <a:endParaRPr lang="it-IT" dirty="0"/>
          </a:p>
        </p:txBody>
      </p:sp>
      <p:pic>
        <p:nvPicPr>
          <p:cNvPr id="7" name="Picture 2" descr="Surgery PowerPoint Template">
            <a:extLst>
              <a:ext uri="{FF2B5EF4-FFF2-40B4-BE49-F238E27FC236}">
                <a16:creationId xmlns:a16="http://schemas.microsoft.com/office/drawing/2014/main" id="{8FADA741-50C7-DBF4-2946-81ACDF36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822435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40A639-CBA1-D091-54FF-E6B7BF54A14A}"/>
              </a:ext>
            </a:extLst>
          </p:cNvPr>
          <p:cNvSpPr txBox="1"/>
          <p:nvPr/>
        </p:nvSpPr>
        <p:spPr>
          <a:xfrm>
            <a:off x="5618765" y="3104732"/>
            <a:ext cx="6101254" cy="49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Please</a:t>
            </a:r>
            <a:r>
              <a:rPr lang="en-GB" sz="2400" b="1" spc="-114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confirm</a:t>
            </a:r>
            <a:r>
              <a:rPr lang="en-GB" sz="2400" b="1" spc="-11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z="2400" b="1" spc="-7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following</a:t>
            </a:r>
            <a:r>
              <a:rPr lang="en-GB" sz="2400" b="1" spc="-8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statements</a:t>
            </a:r>
            <a:r>
              <a:rPr lang="en-GB" sz="2400" b="1" spc="-7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3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by</a:t>
            </a:r>
            <a:r>
              <a:rPr lang="en-GB" sz="2400" b="1" spc="-9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adding</a:t>
            </a:r>
            <a:r>
              <a:rPr lang="en-GB" sz="2400" b="1" spc="-8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an</a:t>
            </a:r>
            <a:r>
              <a:rPr lang="en-GB" sz="2400" b="1" spc="-22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14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‘v’</a:t>
            </a:r>
            <a:r>
              <a:rPr lang="en-GB" sz="2400" b="1" spc="-5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in</a:t>
            </a:r>
            <a:r>
              <a:rPr lang="en-GB" sz="2400" b="1" spc="-6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z="2400" b="1" spc="-7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box: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  <a:p>
            <a:endParaRPr lang="en-GB" dirty="0"/>
          </a:p>
        </p:txBody>
      </p:sp>
      <p:sp>
        <p:nvSpPr>
          <p:cNvPr id="5" name="object 10"/>
          <p:cNvSpPr txBox="1"/>
          <p:nvPr/>
        </p:nvSpPr>
        <p:spPr>
          <a:xfrm>
            <a:off x="1597722" y="2122007"/>
            <a:ext cx="9407735" cy="4362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confirm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there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is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no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patient-</a:t>
            </a:r>
            <a:r>
              <a:rPr lang="en-GB" sz="2000" spc="-1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identifiable</a:t>
            </a:r>
            <a:r>
              <a:rPr lang="en-GB" sz="2000" spc="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information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slides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submitted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have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obtained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appropriate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consent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share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this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case.</a:t>
            </a:r>
            <a:r>
              <a:rPr lang="en-GB" sz="2000" spc="-2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understand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if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my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is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selected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presentation,</a:t>
            </a:r>
            <a:r>
              <a:rPr lang="en-GB" sz="2000" spc="-229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Stream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session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will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recorded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made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available</a:t>
            </a:r>
            <a:r>
              <a:rPr lang="en-GB" sz="2000" spc="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online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registered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 err="1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Gynaia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members.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 </a:t>
            </a:r>
            <a:r>
              <a:rPr lang="en-GB" sz="2000" spc="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would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like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my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included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upcoming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Gynaia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Database, </a:t>
            </a:r>
            <a:r>
              <a:rPr lang="en-GB" sz="2000" spc="-1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educational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interactive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online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resource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with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real-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world</a:t>
            </a:r>
            <a:r>
              <a:rPr lang="en-GB" sz="2000" spc="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examples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  </a:t>
            </a:r>
            <a:r>
              <a:rPr lang="en-GB" sz="2000" spc="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am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willing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9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contacted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provide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additional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details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could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enhance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help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develop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it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into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9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high-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quality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example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Stream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educational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use.</a:t>
            </a:r>
            <a:endParaRPr lang="en-GB" sz="20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>
              <a:spcBef>
                <a:spcPts val="100"/>
              </a:spcBef>
            </a:pPr>
            <a:endParaRPr lang="it-IT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838201" y="2334870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298B91C-824B-9195-6AB9-1B6265B209E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Consent</a:t>
            </a:r>
            <a:endParaRPr lang="it-IT" dirty="0"/>
          </a:p>
        </p:txBody>
      </p:sp>
      <p:pic>
        <p:nvPicPr>
          <p:cNvPr id="12" name="Elemento grafico 11" descr="Segno di spunta contorno">
            <a:extLst>
              <a:ext uri="{FF2B5EF4-FFF2-40B4-BE49-F238E27FC236}">
                <a16:creationId xmlns:a16="http://schemas.microsoft.com/office/drawing/2014/main" id="{03D4ED99-4F85-FA64-D19F-38571412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069" y="2429782"/>
            <a:ext cx="370114" cy="370114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218604EC-CA16-B267-CFF8-79E1E3E5D39E}"/>
              </a:ext>
            </a:extLst>
          </p:cNvPr>
          <p:cNvSpPr txBox="1"/>
          <p:nvPr/>
        </p:nvSpPr>
        <p:spPr>
          <a:xfrm>
            <a:off x="838199" y="4065328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16" name="Elemento grafico 15" descr="Segno di spunta contorno">
            <a:extLst>
              <a:ext uri="{FF2B5EF4-FFF2-40B4-BE49-F238E27FC236}">
                <a16:creationId xmlns:a16="http://schemas.microsoft.com/office/drawing/2014/main" id="{E92A275B-70A5-6EDF-A995-35B8372D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067" y="4160240"/>
            <a:ext cx="370114" cy="370114"/>
          </a:xfrm>
          <a:prstGeom prst="rect">
            <a:avLst/>
          </a:prstGeom>
        </p:spPr>
      </p:pic>
      <p:sp>
        <p:nvSpPr>
          <p:cNvPr id="17" name="object 16">
            <a:extLst>
              <a:ext uri="{FF2B5EF4-FFF2-40B4-BE49-F238E27FC236}">
                <a16:creationId xmlns:a16="http://schemas.microsoft.com/office/drawing/2014/main" id="{7DAE6DA6-AD9A-6E19-1D3A-D53E1B2DB89B}"/>
              </a:ext>
            </a:extLst>
          </p:cNvPr>
          <p:cNvSpPr txBox="1"/>
          <p:nvPr/>
        </p:nvSpPr>
        <p:spPr>
          <a:xfrm>
            <a:off x="838199" y="5277803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18" name="Elemento grafico 17" descr="Segno di spunta contorno">
            <a:extLst>
              <a:ext uri="{FF2B5EF4-FFF2-40B4-BE49-F238E27FC236}">
                <a16:creationId xmlns:a16="http://schemas.microsoft.com/office/drawing/2014/main" id="{B8CEB730-B0CF-510E-C356-5EE4D5D03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067" y="5372715"/>
            <a:ext cx="370114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8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3E8B4-F9B7-6CBC-AB34-3B55FF9E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69B2472F-F4F7-D32B-8294-DAD9B62D8EBB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Outcome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5ACD45-D090-83BC-93EE-5CF8358EDEB1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2" descr="Surgery PowerPoint Template">
            <a:extLst>
              <a:ext uri="{FF2B5EF4-FFF2-40B4-BE49-F238E27FC236}">
                <a16:creationId xmlns:a16="http://schemas.microsoft.com/office/drawing/2014/main" id="{CE996797-ED1E-2919-2B55-429E0AB2C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822435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696587-E151-4015-9A12-7C56E9C442DC}"/>
              </a:ext>
            </a:extLst>
          </p:cNvPr>
          <p:cNvSpPr txBox="1"/>
          <p:nvPr/>
        </p:nvSpPr>
        <p:spPr>
          <a:xfrm>
            <a:off x="6618561" y="2276444"/>
            <a:ext cx="41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Macroscopic image </a:t>
            </a:r>
          </a:p>
        </p:txBody>
      </p:sp>
    </p:spTree>
    <p:extLst>
      <p:ext uri="{BB962C8B-B14F-4D97-AF65-F5344CB8AC3E}">
        <p14:creationId xmlns:p14="http://schemas.microsoft.com/office/powerpoint/2010/main" val="1644750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5BEC8-F5E8-21EE-B2CF-A11A343A5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F0814F0D-B130-8407-A98A-AC6B81419802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Outcome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DFCA5F2-76DF-5461-B28F-E3E2C6302D0D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ACBF7E-2561-561A-AED9-67E3B53C70D9}"/>
              </a:ext>
            </a:extLst>
          </p:cNvPr>
          <p:cNvSpPr txBox="1"/>
          <p:nvPr/>
        </p:nvSpPr>
        <p:spPr>
          <a:xfrm>
            <a:off x="5649310" y="3322622"/>
            <a:ext cx="6154270" cy="142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Final Histology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GB" sz="1800" b="1" dirty="0"/>
              <a:t>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B359C98-5C20-3E16-C812-10F42C6D44ED}"/>
              </a:ext>
            </a:extLst>
          </p:cNvPr>
          <p:cNvGrpSpPr/>
          <p:nvPr/>
        </p:nvGrpSpPr>
        <p:grpSpPr>
          <a:xfrm>
            <a:off x="8325155" y="2186149"/>
            <a:ext cx="1664740" cy="872929"/>
            <a:chOff x="9060723" y="3404452"/>
            <a:chExt cx="1664740" cy="872929"/>
          </a:xfrm>
        </p:grpSpPr>
        <p:pic>
          <p:nvPicPr>
            <p:cNvPr id="5" name="Picture 4" descr="Free Microscope slide Icons, Symbols &amp; Images | BioRender">
              <a:extLst>
                <a:ext uri="{FF2B5EF4-FFF2-40B4-BE49-F238E27FC236}">
                  <a16:creationId xmlns:a16="http://schemas.microsoft.com/office/drawing/2014/main" id="{46697B12-2838-14E5-095D-C058B87AFE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710" b="62581" l="20364" r="78364">
                          <a14:foregroundMark x1="20727" y1="53226" x2="21818" y2="52742"/>
                          <a14:foregroundMark x1="66000" y1="39355" x2="65091" y2="39032"/>
                          <a14:foregroundMark x1="74000" y1="42258" x2="76182" y2="44677"/>
                          <a14:foregroundMark x1="77818" y1="44194" x2="78364" y2="44839"/>
                          <a14:foregroundMark x1="41455" y1="48548" x2="41818" y2="482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35802" r="18215" b="34374"/>
            <a:stretch>
              <a:fillRect/>
            </a:stretch>
          </p:blipFill>
          <p:spPr bwMode="auto">
            <a:xfrm>
              <a:off x="9060723" y="3404452"/>
              <a:ext cx="1664740" cy="87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ells - Free healthcare and medical icons">
              <a:extLst>
                <a:ext uri="{FF2B5EF4-FFF2-40B4-BE49-F238E27FC236}">
                  <a16:creationId xmlns:a16="http://schemas.microsoft.com/office/drawing/2014/main" id="{016F8BCC-4F3B-49B2-1C95-32F3CF1BF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496879" y="3839115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ells - Free healthcare and medical icons">
              <a:extLst>
                <a:ext uri="{FF2B5EF4-FFF2-40B4-BE49-F238E27FC236}">
                  <a16:creationId xmlns:a16="http://schemas.microsoft.com/office/drawing/2014/main" id="{D2B09F74-F089-B080-1AA9-0DBBE5BC6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557603" y="380565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ells - Free healthcare and medical icons">
              <a:extLst>
                <a:ext uri="{FF2B5EF4-FFF2-40B4-BE49-F238E27FC236}">
                  <a16:creationId xmlns:a16="http://schemas.microsoft.com/office/drawing/2014/main" id="{4BA38B22-D0B0-8192-75AC-2BBD16446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643723" y="376307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ells - Free healthcare and medical icons">
              <a:extLst>
                <a:ext uri="{FF2B5EF4-FFF2-40B4-BE49-F238E27FC236}">
                  <a16:creationId xmlns:a16="http://schemas.microsoft.com/office/drawing/2014/main" id="{A2DACA83-7657-4C40-D723-6693ADA5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22791" y="376307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ells - Free healthcare and medical icons">
              <a:extLst>
                <a:ext uri="{FF2B5EF4-FFF2-40B4-BE49-F238E27FC236}">
                  <a16:creationId xmlns:a16="http://schemas.microsoft.com/office/drawing/2014/main" id="{9BB7A339-E34C-0A94-7399-8BE452EB9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78550" y="370590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ells - Free healthcare and medical icons">
              <a:extLst>
                <a:ext uri="{FF2B5EF4-FFF2-40B4-BE49-F238E27FC236}">
                  <a16:creationId xmlns:a16="http://schemas.microsoft.com/office/drawing/2014/main" id="{2D92D524-69CB-0864-92E3-FADF9BBD6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839273" y="3707527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ells - Free healthcare and medical icons">
              <a:extLst>
                <a:ext uri="{FF2B5EF4-FFF2-40B4-BE49-F238E27FC236}">
                  <a16:creationId xmlns:a16="http://schemas.microsoft.com/office/drawing/2014/main" id="{10DE0739-4B7C-4720-0761-2C18229EB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01439" y="3648896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ells - Free healthcare and medical icons">
              <a:extLst>
                <a:ext uri="{FF2B5EF4-FFF2-40B4-BE49-F238E27FC236}">
                  <a16:creationId xmlns:a16="http://schemas.microsoft.com/office/drawing/2014/main" id="{E434AA2C-EDB6-74BE-19E2-6E5FBBD94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68577" y="3668718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ells - Free healthcare and medical icons">
              <a:extLst>
                <a:ext uri="{FF2B5EF4-FFF2-40B4-BE49-F238E27FC236}">
                  <a16:creationId xmlns:a16="http://schemas.microsoft.com/office/drawing/2014/main" id="{33CF7169-FFCC-3917-9BE8-6396C347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618327" y="3822384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ells - Free healthcare and medical icons">
              <a:extLst>
                <a:ext uri="{FF2B5EF4-FFF2-40B4-BE49-F238E27FC236}">
                  <a16:creationId xmlns:a16="http://schemas.microsoft.com/office/drawing/2014/main" id="{3C6B7A86-9B30-0E8A-707F-6305950D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03347" y="372263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ells - Free healthcare and medical icons">
              <a:extLst>
                <a:ext uri="{FF2B5EF4-FFF2-40B4-BE49-F238E27FC236}">
                  <a16:creationId xmlns:a16="http://schemas.microsoft.com/office/drawing/2014/main" id="{57DF6E4B-9CE2-644A-E885-059BE5275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864024" y="3737256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ells - Free healthcare and medical icons">
              <a:extLst>
                <a:ext uri="{FF2B5EF4-FFF2-40B4-BE49-F238E27FC236}">
                  <a16:creationId xmlns:a16="http://schemas.microsoft.com/office/drawing/2014/main" id="{0EBDF439-0AFC-627A-CE31-3C177F9E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95936" y="3621465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ells - Free healthcare and medical icons">
              <a:extLst>
                <a:ext uri="{FF2B5EF4-FFF2-40B4-BE49-F238E27FC236}">
                  <a16:creationId xmlns:a16="http://schemas.microsoft.com/office/drawing/2014/main" id="{6F3E7E2D-4841-65CF-988F-2378A71E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066038" y="3602421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ells - Free healthcare and medical icons">
              <a:extLst>
                <a:ext uri="{FF2B5EF4-FFF2-40B4-BE49-F238E27FC236}">
                  <a16:creationId xmlns:a16="http://schemas.microsoft.com/office/drawing/2014/main" id="{BD667CFF-B541-BADA-8FAD-CAFDA1D2C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115512" y="3636579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ells - Free healthcare and medical icons">
              <a:extLst>
                <a:ext uri="{FF2B5EF4-FFF2-40B4-BE49-F238E27FC236}">
                  <a16:creationId xmlns:a16="http://schemas.microsoft.com/office/drawing/2014/main" id="{288E8BD2-8D44-0D94-64BE-8A184A5B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161892" y="357415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BB312D0-D58D-DC77-C0D0-9F2D00C7BDB8}"/>
              </a:ext>
            </a:extLst>
          </p:cNvPr>
          <p:cNvGrpSpPr/>
          <p:nvPr/>
        </p:nvGrpSpPr>
        <p:grpSpPr>
          <a:xfrm>
            <a:off x="7374417" y="1800023"/>
            <a:ext cx="1104617" cy="1491057"/>
            <a:chOff x="7756548" y="2664733"/>
            <a:chExt cx="1428664" cy="1750873"/>
          </a:xfrm>
        </p:grpSpPr>
        <p:pic>
          <p:nvPicPr>
            <p:cNvPr id="26" name="Picture 10" descr="Immagini di Microscopio icon - Download gratuiti su Freepik">
              <a:extLst>
                <a:ext uri="{FF2B5EF4-FFF2-40B4-BE49-F238E27FC236}">
                  <a16:creationId xmlns:a16="http://schemas.microsoft.com/office/drawing/2014/main" id="{B384F7D9-297B-DFEC-525F-8D71D5440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548" y="2664733"/>
              <a:ext cx="1428664" cy="175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476DA928-41EB-C238-A127-07D16D3A2B7A}"/>
                </a:ext>
              </a:extLst>
            </p:cNvPr>
            <p:cNvSpPr/>
            <p:nvPr/>
          </p:nvSpPr>
          <p:spPr>
            <a:xfrm>
              <a:off x="8166538" y="4143178"/>
              <a:ext cx="693753" cy="127897"/>
            </a:xfrm>
            <a:prstGeom prst="rect">
              <a:avLst/>
            </a:prstGeom>
            <a:solidFill>
              <a:srgbClr val="2B25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Picture 2" descr="Surgery PowerPoint Template">
            <a:extLst>
              <a:ext uri="{FF2B5EF4-FFF2-40B4-BE49-F238E27FC236}">
                <a16:creationId xmlns:a16="http://schemas.microsoft.com/office/drawing/2014/main" id="{73F50F2A-95B8-10DE-E9DE-F5D29BC9B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-4663961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830EA51-5E60-424D-B54C-05C0AC36519D}"/>
              </a:ext>
            </a:extLst>
          </p:cNvPr>
          <p:cNvSpPr txBox="1"/>
          <p:nvPr/>
        </p:nvSpPr>
        <p:spPr>
          <a:xfrm>
            <a:off x="1130194" y="2493944"/>
            <a:ext cx="410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Histology, slide (if available)</a:t>
            </a:r>
          </a:p>
        </p:txBody>
      </p:sp>
    </p:spTree>
    <p:extLst>
      <p:ext uri="{BB962C8B-B14F-4D97-AF65-F5344CB8AC3E}">
        <p14:creationId xmlns:p14="http://schemas.microsoft.com/office/powerpoint/2010/main" val="4794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8200" y="1786864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Why is this case relevant? (check one or more)</a:t>
            </a:r>
          </a:p>
          <a:p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Very didactic (typical features)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Special outcome (atypical features)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Special ultrasound images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Other</a:t>
            </a:r>
            <a:r>
              <a:rPr lang="mr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sz="32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299899C-F600-1A72-1034-3439E0D24BC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relevance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3795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8789347C-C40E-5901-A360-C9D4FF6B8DD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Literature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709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B94E-3242-1A82-6C33-F95CDF475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1">
            <a:extLst>
              <a:ext uri="{FF2B5EF4-FFF2-40B4-BE49-F238E27FC236}">
                <a16:creationId xmlns:a16="http://schemas.microsoft.com/office/drawing/2014/main" id="{878BAF1F-BA12-098F-1849-B2C9882556A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Literature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316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77945-4B34-80E4-39C5-42A45547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71741-AB37-0090-CE99-5B97586A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373" y="1828804"/>
            <a:ext cx="5968181" cy="4051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  <a:ea typeface="Times New Roman" charset="0"/>
                <a:cs typeface="Times New Roman"/>
              </a:rPr>
              <a:t>Case provided by:</a:t>
            </a:r>
          </a:p>
          <a:p>
            <a:pPr marL="0" indent="0">
              <a:buNone/>
            </a:pPr>
            <a:endParaRPr lang="en-GB" dirty="0">
              <a:latin typeface="Gill Sans MT"/>
              <a:cs typeface="Times New Roman"/>
            </a:endParaRPr>
          </a:p>
          <a:p>
            <a:pPr marL="0" indent="0">
              <a:buNone/>
            </a:pPr>
            <a:r>
              <a:rPr lang="en-GB" b="1" dirty="0">
                <a:latin typeface="Gill Sans MT"/>
                <a:cs typeface="Times New Roman"/>
              </a:rPr>
              <a:t>Name and Surname</a:t>
            </a:r>
          </a:p>
          <a:p>
            <a:pPr marL="0" indent="0">
              <a:buNone/>
            </a:pPr>
            <a:r>
              <a:rPr lang="en-GB" sz="2000" dirty="0">
                <a:latin typeface="Gill Sans MT"/>
                <a:cs typeface="Times New Roman"/>
              </a:rPr>
              <a:t>Institution, City, County</a:t>
            </a:r>
          </a:p>
        </p:txBody>
      </p:sp>
      <p:pic>
        <p:nvPicPr>
          <p:cNvPr id="1026" name="Picture 2" descr="Edificio con riempimento a tinta unita">
            <a:extLst>
              <a:ext uri="{FF2B5EF4-FFF2-40B4-BE49-F238E27FC236}">
                <a16:creationId xmlns:a16="http://schemas.microsoft.com/office/drawing/2014/main" id="{4BC41C08-6DE6-F3F7-13AA-290255D8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508" b="6508"/>
          <a:stretch/>
        </p:blipFill>
        <p:spPr bwMode="auto">
          <a:xfrm>
            <a:off x="7157927" y="2389829"/>
            <a:ext cx="4340899" cy="3775922"/>
          </a:xfrm>
          <a:prstGeom prst="ellipse">
            <a:avLst/>
          </a:prstGeom>
          <a:noFill/>
          <a:effectLst>
            <a:outerShdw blurRad="168191" dist="157475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pamondo con riempimento a tinta unita">
            <a:extLst>
              <a:ext uri="{FF2B5EF4-FFF2-40B4-BE49-F238E27FC236}">
                <a16:creationId xmlns:a16="http://schemas.microsoft.com/office/drawing/2014/main" id="{66A27B66-D526-69A2-FD89-C2BCCA4E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052111" y="1370930"/>
            <a:ext cx="1679799" cy="1679799"/>
          </a:xfrm>
          <a:prstGeom prst="ellipse">
            <a:avLst/>
          </a:prstGeom>
          <a:noFill/>
          <a:effectLst>
            <a:outerShdw blurRad="168191" dist="157475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ritto 4">
            <a:extLst>
              <a:ext uri="{FF2B5EF4-FFF2-40B4-BE49-F238E27FC236}">
                <a16:creationId xmlns:a16="http://schemas.microsoft.com/office/drawing/2014/main" id="{CEEA5BFD-BA18-D1E7-F847-D8963C2AA080}"/>
              </a:ext>
            </a:extLst>
          </p:cNvPr>
          <p:cNvCxnSpPr>
            <a:cxnSpLocks/>
          </p:cNvCxnSpPr>
          <p:nvPr/>
        </p:nvCxnSpPr>
        <p:spPr>
          <a:xfrm>
            <a:off x="1054100" y="2362200"/>
            <a:ext cx="1460500" cy="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5701118B-56DD-8048-C745-E31055337028}"/>
              </a:ext>
            </a:extLst>
          </p:cNvPr>
          <p:cNvCxnSpPr>
            <a:cxnSpLocks/>
          </p:cNvCxnSpPr>
          <p:nvPr/>
        </p:nvCxnSpPr>
        <p:spPr>
          <a:xfrm>
            <a:off x="1054100" y="2362200"/>
            <a:ext cx="0" cy="129540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ritto 12">
            <a:extLst>
              <a:ext uri="{FF2B5EF4-FFF2-40B4-BE49-F238E27FC236}">
                <a16:creationId xmlns:a16="http://schemas.microsoft.com/office/drawing/2014/main" id="{4EBC3771-EA58-8005-8C97-BC2E52344BCF}"/>
              </a:ext>
            </a:extLst>
          </p:cNvPr>
          <p:cNvCxnSpPr>
            <a:cxnSpLocks/>
          </p:cNvCxnSpPr>
          <p:nvPr/>
        </p:nvCxnSpPr>
        <p:spPr>
          <a:xfrm>
            <a:off x="4635500" y="5181600"/>
            <a:ext cx="1460500" cy="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ritto 13">
            <a:extLst>
              <a:ext uri="{FF2B5EF4-FFF2-40B4-BE49-F238E27FC236}">
                <a16:creationId xmlns:a16="http://schemas.microsoft.com/office/drawing/2014/main" id="{55CF79B1-47D2-D2AF-F7B3-C74DBCC2BF24}"/>
              </a:ext>
            </a:extLst>
          </p:cNvPr>
          <p:cNvCxnSpPr>
            <a:cxnSpLocks/>
          </p:cNvCxnSpPr>
          <p:nvPr/>
        </p:nvCxnSpPr>
        <p:spPr>
          <a:xfrm>
            <a:off x="6096000" y="3886200"/>
            <a:ext cx="0" cy="129540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2ACBD888-215D-5EE0-0763-6B7E34D3FC87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Acknowledgments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93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9DD8237-DB77-3B0F-9347-849AA867018C}"/>
              </a:ext>
            </a:extLst>
          </p:cNvPr>
          <p:cNvSpPr/>
          <p:nvPr/>
        </p:nvSpPr>
        <p:spPr>
          <a:xfrm>
            <a:off x="275451" y="3322966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XX </a:t>
            </a:r>
            <a:r>
              <a:rPr lang="it-IT" b="1" dirty="0" err="1">
                <a:solidFill>
                  <a:schemeClr val="bg1"/>
                </a:solidFill>
              </a:rPr>
              <a:t>years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old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466BA51-8156-5BAC-69EB-58A58DF33C5A}"/>
              </a:ext>
            </a:extLst>
          </p:cNvPr>
          <p:cNvSpPr/>
          <p:nvPr/>
        </p:nvSpPr>
        <p:spPr>
          <a:xfrm>
            <a:off x="2239445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Yes/No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93715B9-413D-07E9-82EA-AC8155B50E98}"/>
              </a:ext>
            </a:extLst>
          </p:cNvPr>
          <p:cNvSpPr/>
          <p:nvPr/>
        </p:nvSpPr>
        <p:spPr>
          <a:xfrm>
            <a:off x="6167431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…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C8F788C-A0E0-2473-4309-6BA48EC287E2}"/>
              </a:ext>
            </a:extLst>
          </p:cNvPr>
          <p:cNvSpPr/>
          <p:nvPr/>
        </p:nvSpPr>
        <p:spPr>
          <a:xfrm>
            <a:off x="10095418" y="3322968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Yes/No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85159B8-3B1C-E30C-BECB-163AC6128AAA}"/>
              </a:ext>
            </a:extLst>
          </p:cNvPr>
          <p:cNvSpPr/>
          <p:nvPr/>
        </p:nvSpPr>
        <p:spPr>
          <a:xfrm>
            <a:off x="8131424" y="3322966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E4E2655-927A-3E6A-498B-FB25FF9583D5}"/>
              </a:ext>
            </a:extLst>
          </p:cNvPr>
          <p:cNvSpPr/>
          <p:nvPr/>
        </p:nvSpPr>
        <p:spPr>
          <a:xfrm>
            <a:off x="4203438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91FF274-862C-CDD0-437C-71B44E8CCD93}"/>
              </a:ext>
            </a:extLst>
          </p:cNvPr>
          <p:cNvSpPr/>
          <p:nvPr/>
        </p:nvSpPr>
        <p:spPr>
          <a:xfrm>
            <a:off x="275451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AGE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98F76EE-EADC-879A-15FB-8C3CB6F38EA7}"/>
              </a:ext>
            </a:extLst>
          </p:cNvPr>
          <p:cNvSpPr/>
          <p:nvPr/>
        </p:nvSpPr>
        <p:spPr>
          <a:xfrm>
            <a:off x="2239444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MENOPAUSE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C048040-62DE-705A-BF5D-BB786933A4F3}"/>
              </a:ext>
            </a:extLst>
          </p:cNvPr>
          <p:cNvSpPr/>
          <p:nvPr/>
        </p:nvSpPr>
        <p:spPr>
          <a:xfrm>
            <a:off x="4203437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PARITY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351BDE6-ED85-D11B-7D58-15D3AA0C6BBD}"/>
              </a:ext>
            </a:extLst>
          </p:cNvPr>
          <p:cNvSpPr/>
          <p:nvPr/>
        </p:nvSpPr>
        <p:spPr>
          <a:xfrm>
            <a:off x="6167429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SYMPTOMS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324F4E7-FD26-76F5-49F4-EC300642D156}"/>
              </a:ext>
            </a:extLst>
          </p:cNvPr>
          <p:cNvSpPr/>
          <p:nvPr/>
        </p:nvSpPr>
        <p:spPr>
          <a:xfrm>
            <a:off x="8131420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MEDICAL HISTORY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2138F97-E023-1474-1EBF-2BAC5F10DC7D}"/>
              </a:ext>
            </a:extLst>
          </p:cNvPr>
          <p:cNvSpPr/>
          <p:nvPr/>
        </p:nvSpPr>
        <p:spPr>
          <a:xfrm>
            <a:off x="10095409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ONCOLOGICAL CENTER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F1D5C3F-D441-E2D4-6557-8063C5BB1BA2}"/>
              </a:ext>
            </a:extLst>
          </p:cNvPr>
          <p:cNvGrpSpPr/>
          <p:nvPr/>
        </p:nvGrpSpPr>
        <p:grpSpPr>
          <a:xfrm>
            <a:off x="5067974" y="1044676"/>
            <a:ext cx="1624954" cy="1773518"/>
            <a:chOff x="5067974" y="1044676"/>
            <a:chExt cx="1624954" cy="1773518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F2E033DE-AFCC-5244-8B20-8699BB7B4862}"/>
                </a:ext>
              </a:extLst>
            </p:cNvPr>
            <p:cNvSpPr/>
            <p:nvPr/>
          </p:nvSpPr>
          <p:spPr>
            <a:xfrm>
              <a:off x="5067974" y="1446931"/>
              <a:ext cx="947058" cy="8914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Picture 2" descr="Patient History (Anamnesis) - Learning Modules - ITI">
              <a:extLst>
                <a:ext uri="{FF2B5EF4-FFF2-40B4-BE49-F238E27FC236}">
                  <a16:creationId xmlns:a16="http://schemas.microsoft.com/office/drawing/2014/main" id="{C8C96E7A-3E9A-53F5-1BBF-C3C793B10E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0" r="48458" b="20253"/>
            <a:stretch>
              <a:fillRect/>
            </a:stretch>
          </p:blipFill>
          <p:spPr bwMode="auto">
            <a:xfrm>
              <a:off x="5337136" y="1044676"/>
              <a:ext cx="1355792" cy="1773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itolo 1">
            <a:extLst>
              <a:ext uri="{FF2B5EF4-FFF2-40B4-BE49-F238E27FC236}">
                <a16:creationId xmlns:a16="http://schemas.microsoft.com/office/drawing/2014/main" id="{E45A4A7B-473A-695D-C187-705CB0FFED8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Patient Information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28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112A3-5163-1863-AD9F-1CE9866F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48838-80CC-B34E-DDB6-454A34D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MT"/>
                <a:cs typeface="Alexandria Medium"/>
              </a:rPr>
              <a:t>Machine Settings </a:t>
            </a:r>
            <a:r>
              <a:rPr lang="en-GB" sz="2400" dirty="0">
                <a:latin typeface="Gill Sans MT"/>
                <a:cs typeface="Alexandria Medium"/>
              </a:rPr>
              <a:t>(check box or add a different setting)</a:t>
            </a:r>
            <a:endParaRPr lang="it-IT" sz="240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3AA73EFE-4A19-D244-8E09-8C0E9B0145D3}"/>
              </a:ext>
            </a:extLst>
          </p:cNvPr>
          <p:cNvGrpSpPr/>
          <p:nvPr/>
        </p:nvGrpSpPr>
        <p:grpSpPr>
          <a:xfrm>
            <a:off x="1393111" y="1265274"/>
            <a:ext cx="4390995" cy="5092995"/>
            <a:chOff x="979505" y="1265274"/>
            <a:chExt cx="4390995" cy="5092995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35EEB3A-1599-2C05-1D07-9149F59C0602}"/>
                </a:ext>
              </a:extLst>
            </p:cNvPr>
            <p:cNvSpPr/>
            <p:nvPr/>
          </p:nvSpPr>
          <p:spPr>
            <a:xfrm>
              <a:off x="979505" y="1265274"/>
              <a:ext cx="4390995" cy="5092995"/>
            </a:xfrm>
            <a:prstGeom prst="rect">
              <a:avLst/>
            </a:prstGeom>
            <a:solidFill>
              <a:srgbClr val="F3F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CF8ACD6-CC1B-7837-B70E-BCCE0EB405BD}"/>
                </a:ext>
              </a:extLst>
            </p:cNvPr>
            <p:cNvGrpSpPr/>
            <p:nvPr/>
          </p:nvGrpSpPr>
          <p:grpSpPr>
            <a:xfrm>
              <a:off x="991051" y="3037117"/>
              <a:ext cx="4048782" cy="2707326"/>
              <a:chOff x="905990" y="2622447"/>
              <a:chExt cx="4048782" cy="2707326"/>
            </a:xfrm>
          </p:grpSpPr>
          <p:pic>
            <p:nvPicPr>
              <p:cNvPr id="8" name="Picture 2" descr="Ultrasound Machine Icon Graphic by samagata · Creative Fabrica">
                <a:extLst>
                  <a:ext uri="{FF2B5EF4-FFF2-40B4-BE49-F238E27FC236}">
                    <a16:creationId xmlns:a16="http://schemas.microsoft.com/office/drawing/2014/main" id="{4983F4D8-825A-496E-B36F-402E6EEF61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963" b="80444" l="30145" r="70783">
                            <a14:foregroundMark x1="29333" y1="23852" x2="29971" y2="38370"/>
                            <a14:foregroundMark x1="29971" y1="38370" x2="29681" y2="24222"/>
                            <a14:foregroundMark x1="29681" y1="24222" x2="52116" y2="22963"/>
                            <a14:foregroundMark x1="52116" y1="22963" x2="55710" y2="25926"/>
                            <a14:foregroundMark x1="31130" y1="25111" x2="30145" y2="47852"/>
                            <a14:foregroundMark x1="30319" y1="25926" x2="41913" y2="26074"/>
                            <a14:foregroundMark x1="41913" y1="26074" x2="34725" y2="40000"/>
                            <a14:foregroundMark x1="34725" y1="40000" x2="38377" y2="26444"/>
                            <a14:foregroundMark x1="38377" y1="26444" x2="36290" y2="31556"/>
                            <a14:foregroundMark x1="40580" y1="31407" x2="48928" y2="40741"/>
                            <a14:foregroundMark x1="48928" y1="40741" x2="49565" y2="35037"/>
                            <a14:foregroundMark x1="37391" y1="63407" x2="48522" y2="62667"/>
                            <a14:foregroundMark x1="48522" y1="62667" x2="44174" y2="64519"/>
                            <a14:foregroundMark x1="36754" y1="64593" x2="38203" y2="63778"/>
                            <a14:foregroundMark x1="33101" y1="71556" x2="43942" y2="74000"/>
                            <a14:foregroundMark x1="43942" y1="74000" x2="47072" y2="73037"/>
                            <a14:foregroundMark x1="32638" y1="64667" x2="35014" y2="78667"/>
                            <a14:foregroundMark x1="35014" y1="78667" x2="46319" y2="80444"/>
                            <a14:foregroundMark x1="46319" y1="80444" x2="56058" y2="72444"/>
                            <a14:foregroundMark x1="56058" y1="72444" x2="61565" y2="60074"/>
                            <a14:foregroundMark x1="61565" y1="60074" x2="62841" y2="58889"/>
                            <a14:foregroundMark x1="62203" y1="57259" x2="70783" y2="55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0" t="21985" r="42548" b="48854"/>
              <a:stretch>
                <a:fillRect/>
              </a:stretch>
            </p:blipFill>
            <p:spPr bwMode="auto">
              <a:xfrm>
                <a:off x="905990" y="2622447"/>
                <a:ext cx="4048782" cy="270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Immagine 3" descr="Immagine che contiene Imaging medicale, Ecografia ostetrica, radiologia, Radiografia medica&#10;&#10;Il contenuto generato dall'IA potrebbe non essere corretto.">
                <a:extLst>
                  <a:ext uri="{FF2B5EF4-FFF2-40B4-BE49-F238E27FC236}">
                    <a16:creationId xmlns:a16="http://schemas.microsoft.com/office/drawing/2014/main" id="{5E849A58-A1DB-2A05-EA00-22704F3DD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92" t="10695" r="8612" b="18605"/>
              <a:stretch>
                <a:fillRect/>
              </a:stretch>
            </p:blipFill>
            <p:spPr>
              <a:xfrm flipH="1">
                <a:off x="1418324" y="2829431"/>
                <a:ext cx="3343236" cy="2157239"/>
              </a:xfrm>
              <a:prstGeom prst="rect">
                <a:avLst/>
              </a:prstGeom>
            </p:spPr>
          </p:pic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1EAC117-A0A2-205F-3829-C227C3B5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8" t="5405" r="24897" b="15390"/>
            <a:stretch>
              <a:fillRect/>
            </a:stretch>
          </p:blipFill>
          <p:spPr>
            <a:xfrm rot="10800000" flipH="1">
              <a:off x="3015442" y="1456232"/>
              <a:ext cx="532938" cy="15139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Ovale 19">
            <a:extLst>
              <a:ext uri="{FF2B5EF4-FFF2-40B4-BE49-F238E27FC236}">
                <a16:creationId xmlns:a16="http://schemas.microsoft.com/office/drawing/2014/main" id="{989841BD-5E1B-AE2D-A360-E14298D737E6}"/>
              </a:ext>
            </a:extLst>
          </p:cNvPr>
          <p:cNvSpPr/>
          <p:nvPr/>
        </p:nvSpPr>
        <p:spPr>
          <a:xfrm>
            <a:off x="2668384" y="3266900"/>
            <a:ext cx="149629" cy="1745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98AF5DB-633D-23E6-B7CC-CF7A3F949D6C}"/>
              </a:ext>
            </a:extLst>
          </p:cNvPr>
          <p:cNvGrpSpPr/>
          <p:nvPr/>
        </p:nvGrpSpPr>
        <p:grpSpPr>
          <a:xfrm>
            <a:off x="6407896" y="1265274"/>
            <a:ext cx="4390995" cy="5092995"/>
            <a:chOff x="6798410" y="1265274"/>
            <a:chExt cx="4390995" cy="5092995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89A1DCEF-AF30-C577-57B3-A27C40B615D1}"/>
                </a:ext>
              </a:extLst>
            </p:cNvPr>
            <p:cNvSpPr/>
            <p:nvPr/>
          </p:nvSpPr>
          <p:spPr>
            <a:xfrm>
              <a:off x="6798410" y="1265274"/>
              <a:ext cx="4390995" cy="5092995"/>
            </a:xfrm>
            <a:prstGeom prst="rect">
              <a:avLst/>
            </a:prstGeom>
            <a:solidFill>
              <a:srgbClr val="F3F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8273ED8B-C7CD-DBBF-97E6-E69DAF436045}"/>
                </a:ext>
              </a:extLst>
            </p:cNvPr>
            <p:cNvGrpSpPr/>
            <p:nvPr/>
          </p:nvGrpSpPr>
          <p:grpSpPr>
            <a:xfrm>
              <a:off x="6809955" y="3037117"/>
              <a:ext cx="4048782" cy="2707326"/>
              <a:chOff x="4761560" y="2622447"/>
              <a:chExt cx="4048782" cy="2707326"/>
            </a:xfrm>
          </p:grpSpPr>
          <p:pic>
            <p:nvPicPr>
              <p:cNvPr id="12" name="Picture 2" descr="Ultrasound Machine Icon Graphic by samagata · Creative Fabrica">
                <a:extLst>
                  <a:ext uri="{FF2B5EF4-FFF2-40B4-BE49-F238E27FC236}">
                    <a16:creationId xmlns:a16="http://schemas.microsoft.com/office/drawing/2014/main" id="{D0E660F6-9AA6-15E3-DE19-F71E30A10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963" b="80444" l="30145" r="70783">
                            <a14:foregroundMark x1="29333" y1="23852" x2="29971" y2="38370"/>
                            <a14:foregroundMark x1="29971" y1="38370" x2="29681" y2="24222"/>
                            <a14:foregroundMark x1="29681" y1="24222" x2="52116" y2="22963"/>
                            <a14:foregroundMark x1="52116" y1="22963" x2="55710" y2="25926"/>
                            <a14:foregroundMark x1="31130" y1="25111" x2="30145" y2="47852"/>
                            <a14:foregroundMark x1="30319" y1="25926" x2="41913" y2="26074"/>
                            <a14:foregroundMark x1="41913" y1="26074" x2="34725" y2="40000"/>
                            <a14:foregroundMark x1="34725" y1="40000" x2="38377" y2="26444"/>
                            <a14:foregroundMark x1="38377" y1="26444" x2="36290" y2="31556"/>
                            <a14:foregroundMark x1="40580" y1="31407" x2="48928" y2="40741"/>
                            <a14:foregroundMark x1="48928" y1="40741" x2="49565" y2="35037"/>
                            <a14:foregroundMark x1="37391" y1="63407" x2="48522" y2="62667"/>
                            <a14:foregroundMark x1="48522" y1="62667" x2="44174" y2="64519"/>
                            <a14:foregroundMark x1="36754" y1="64593" x2="38203" y2="63778"/>
                            <a14:foregroundMark x1="33101" y1="71556" x2="43942" y2="74000"/>
                            <a14:foregroundMark x1="43942" y1="74000" x2="47072" y2="73037"/>
                            <a14:foregroundMark x1="32638" y1="64667" x2="35014" y2="78667"/>
                            <a14:foregroundMark x1="35014" y1="78667" x2="46319" y2="80444"/>
                            <a14:foregroundMark x1="46319" y1="80444" x2="56058" y2="72444"/>
                            <a14:foregroundMark x1="56058" y1="72444" x2="61565" y2="60074"/>
                            <a14:foregroundMark x1="61565" y1="60074" x2="62841" y2="58889"/>
                            <a14:foregroundMark x1="62203" y1="57259" x2="70783" y2="55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0" t="21985" r="42548" b="48854"/>
              <a:stretch>
                <a:fillRect/>
              </a:stretch>
            </p:blipFill>
            <p:spPr bwMode="auto">
              <a:xfrm>
                <a:off x="4761560" y="2622447"/>
                <a:ext cx="4048782" cy="270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Immagine 2" descr="Immagine che contiene Imaging medicale, Ecografia ostetrica, radiologia, Radiografia medica&#10;&#10;Il contenuto generato dall'IA potrebbe non essere corretto.">
                <a:extLst>
                  <a:ext uri="{FF2B5EF4-FFF2-40B4-BE49-F238E27FC236}">
                    <a16:creationId xmlns:a16="http://schemas.microsoft.com/office/drawing/2014/main" id="{F5F08CB6-7345-170A-73B4-F012199D1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92" t="10695" r="8612" b="18605"/>
              <a:stretch>
                <a:fillRect/>
              </a:stretch>
            </p:blipFill>
            <p:spPr>
              <a:xfrm>
                <a:off x="5273895" y="2829431"/>
                <a:ext cx="3343236" cy="2157239"/>
              </a:xfrm>
              <a:prstGeom prst="rect">
                <a:avLst/>
              </a:prstGeom>
            </p:spPr>
          </p:pic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CDFECD6-6BFB-10B1-3FF6-91161E0A8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8" t="5405" r="24897" b="15390"/>
            <a:stretch>
              <a:fillRect/>
            </a:stretch>
          </p:blipFill>
          <p:spPr>
            <a:xfrm rot="10800000">
              <a:off x="8727439" y="1456232"/>
              <a:ext cx="532938" cy="15139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448475FA-821D-0271-0401-26AB304020B3}"/>
                </a:ext>
              </a:extLst>
            </p:cNvPr>
            <p:cNvSpPr/>
            <p:nvPr/>
          </p:nvSpPr>
          <p:spPr>
            <a:xfrm>
              <a:off x="9373987" y="3266900"/>
              <a:ext cx="149629" cy="17456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object 16">
            <a:extLst>
              <a:ext uri="{FF2B5EF4-FFF2-40B4-BE49-F238E27FC236}">
                <a16:creationId xmlns:a16="http://schemas.microsoft.com/office/drawing/2014/main" id="{AB6CD8FD-6BA7-095E-AE21-DF8CB4313AF5}"/>
              </a:ext>
            </a:extLst>
          </p:cNvPr>
          <p:cNvSpPr txBox="1"/>
          <p:nvPr/>
        </p:nvSpPr>
        <p:spPr>
          <a:xfrm>
            <a:off x="1633782" y="1456232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26" name="Elemento grafico 25" descr="Segno di spunta contorno">
            <a:extLst>
              <a:ext uri="{FF2B5EF4-FFF2-40B4-BE49-F238E27FC236}">
                <a16:creationId xmlns:a16="http://schemas.microsoft.com/office/drawing/2014/main" id="{67AEC179-DA87-DD46-F413-DF0754E4F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9650" y="1551144"/>
            <a:ext cx="370114" cy="370114"/>
          </a:xfrm>
          <a:prstGeom prst="rect">
            <a:avLst/>
          </a:prstGeom>
        </p:spPr>
      </p:pic>
      <p:sp>
        <p:nvSpPr>
          <p:cNvPr id="27" name="object 16">
            <a:extLst>
              <a:ext uri="{FF2B5EF4-FFF2-40B4-BE49-F238E27FC236}">
                <a16:creationId xmlns:a16="http://schemas.microsoft.com/office/drawing/2014/main" id="{B26B076B-6A9D-B018-B582-9DBD674999C8}"/>
              </a:ext>
            </a:extLst>
          </p:cNvPr>
          <p:cNvSpPr txBox="1"/>
          <p:nvPr/>
        </p:nvSpPr>
        <p:spPr>
          <a:xfrm>
            <a:off x="6648567" y="1456232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28" name="Elemento grafico 27" descr="Segno di spunta contorno">
            <a:extLst>
              <a:ext uri="{FF2B5EF4-FFF2-40B4-BE49-F238E27FC236}">
                <a16:creationId xmlns:a16="http://schemas.microsoft.com/office/drawing/2014/main" id="{8924C6A3-D60F-8FBC-5125-E81FDF73D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4435" y="1551144"/>
            <a:ext cx="370114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FC0810A-D66E-8C21-1FAA-C0F66DE1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4BD4FA4-A1DE-C80D-CCCA-E1AE5F9FE787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Video Clip – 2D Scan Throughout the Lesion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FD65E7-3A3B-4C65-888F-6684DB505848}"/>
              </a:ext>
            </a:extLst>
          </p:cNvPr>
          <p:cNvSpPr txBox="1"/>
          <p:nvPr/>
        </p:nvSpPr>
        <p:spPr>
          <a:xfrm>
            <a:off x="643890" y="1495804"/>
            <a:ext cx="105156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Show an anonymized grayscale video demonstrating the uterus, endometrium, and myometrial lesion(s).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106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12121-C3FC-9585-AFA5-5BA48044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3A01D69-8501-A0CF-210D-D936C174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E839A13-F39A-EDA7-C506-AB370B93D325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Video Clip 2 – Vascularization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1EDA29-5D7F-4A13-B5A2-8933FD339635}"/>
              </a:ext>
            </a:extLst>
          </p:cNvPr>
          <p:cNvSpPr txBox="1"/>
          <p:nvPr/>
        </p:nvSpPr>
        <p:spPr>
          <a:xfrm>
            <a:off x="838200" y="1444752"/>
            <a:ext cx="105156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Show an anonymized Color Doppler video of the myometrial lesion.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Please include only videos with correctly set PRF.</a:t>
            </a:r>
            <a:endParaRPr lang="en-GB" sz="3200" u="sng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674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FF831-6152-50EF-B2E1-2E77D1BB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484AE4B-47C1-F8AF-F31F-A81558BF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372D92C-F998-D30F-6F99-F114212734D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Ultrasound Features 2D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39F204-1891-4F6A-AEAD-AF5C9BC59EA6}"/>
              </a:ext>
            </a:extLst>
          </p:cNvPr>
          <p:cNvSpPr txBox="1"/>
          <p:nvPr/>
        </p:nvSpPr>
        <p:spPr>
          <a:xfrm>
            <a:off x="643890" y="1495804"/>
            <a:ext cx="105156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Show anonymized grayscale images with three measured diameters of the target myometrial lesion.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98172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ynaia">
      <a:dk1>
        <a:srgbClr val="000000"/>
      </a:dk1>
      <a:lt1>
        <a:srgbClr val="FFFFFF"/>
      </a:lt1>
      <a:dk2>
        <a:srgbClr val="003134"/>
      </a:dk2>
      <a:lt2>
        <a:srgbClr val="E8E8E8"/>
      </a:lt2>
      <a:accent1>
        <a:srgbClr val="7BC192"/>
      </a:accent1>
      <a:accent2>
        <a:srgbClr val="00A0A2"/>
      </a:accent2>
      <a:accent3>
        <a:srgbClr val="325A8A"/>
      </a:accent3>
      <a:accent4>
        <a:srgbClr val="283277"/>
      </a:accent4>
      <a:accent5>
        <a:srgbClr val="E6845E"/>
      </a:accent5>
      <a:accent6>
        <a:srgbClr val="E15E35"/>
      </a:accent6>
      <a:hlink>
        <a:srgbClr val="FF7F00"/>
      </a:hlink>
      <a:folHlink>
        <a:srgbClr val="00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ynaia_Presentation3_Master_1" id="{E44298EF-C2B9-D644-80A8-D16486FCD184}" vid="{939A93AB-1D81-EC4B-85AC-8DCFB4DAD2B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A5706A3C5E45A592B6BEBE54EE93" ma:contentTypeVersion="12" ma:contentTypeDescription="Create a new document." ma:contentTypeScope="" ma:versionID="d3dba17ae973ce455fa510918d0b2f07">
  <xsd:schema xmlns:xsd="http://www.w3.org/2001/XMLSchema" xmlns:xs="http://www.w3.org/2001/XMLSchema" xmlns:p="http://schemas.microsoft.com/office/2006/metadata/properties" xmlns:ns2="d41f37ef-2b55-4bfc-9897-9b65e0f5e554" xmlns:ns3="147b8cf5-00b7-4b39-b5be-1c94bdfd56a2" targetNamespace="http://schemas.microsoft.com/office/2006/metadata/properties" ma:root="true" ma:fieldsID="4c74f32750bd49ca8dbb703010a7b928" ns2:_="" ns3:_="">
    <xsd:import namespace="d41f37ef-2b55-4bfc-9897-9b65e0f5e554"/>
    <xsd:import namespace="147b8cf5-00b7-4b39-b5be-1c94bdfd5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f37ef-2b55-4bfc-9897-9b65e0f5e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251268d-8ad3-4875-bb84-7af201e2ba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8cf5-00b7-4b39-b5be-1c94bdfd56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569d34-7ae9-4548-b989-2f74650f6134}" ma:internalName="TaxCatchAll" ma:showField="CatchAllData" ma:web="147b8cf5-00b7-4b39-b5be-1c94bdfd5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7b8cf5-00b7-4b39-b5be-1c94bdfd56a2" xsi:nil="true"/>
    <lcf76f155ced4ddcb4097134ff3c332f xmlns="d41f37ef-2b55-4bfc-9897-9b65e0f5e5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C8C79-EA87-47BE-9F36-14B9AE9AE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f37ef-2b55-4bfc-9897-9b65e0f5e554"/>
    <ds:schemaRef ds:uri="147b8cf5-00b7-4b39-b5be-1c94bdfd5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5A753-F75A-4EEB-8F3A-2D509D571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B6393-9FA7-47D8-A843-F62CA377E4C5}">
  <ds:schemaRefs>
    <ds:schemaRef ds:uri="http://schemas.microsoft.com/office/2006/metadata/properties"/>
    <ds:schemaRef ds:uri="http://schemas.microsoft.com/office/infopath/2007/PartnerControls"/>
    <ds:schemaRef ds:uri="147b8cf5-00b7-4b39-b5be-1c94bdfd56a2"/>
    <ds:schemaRef ds:uri="d41f37ef-2b55-4bfc-9897-9b65e0f5e5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Gynaia_Presentation3_Master_1</Template>
  <TotalTime>359</TotalTime>
  <Words>952</Words>
  <Application>Microsoft Macintosh PowerPoint</Application>
  <PresentationFormat>Widescreen</PresentationFormat>
  <Paragraphs>225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Alexandria</vt:lpstr>
      <vt:lpstr>Alexandria ExtraLight</vt:lpstr>
      <vt:lpstr>Alexandria Light</vt:lpstr>
      <vt:lpstr>Alexandria Medium</vt:lpstr>
      <vt:lpstr>Arial</vt:lpstr>
      <vt:lpstr>Arial MT</vt:lpstr>
      <vt:lpstr>Calibri</vt:lpstr>
      <vt:lpstr>Century Gothic</vt:lpstr>
      <vt:lpstr>Courier New</vt:lpstr>
      <vt:lpstr>Gill Sans MT</vt:lpstr>
      <vt:lpstr>Times New Roman</vt:lpstr>
      <vt:lpstr>Trebuchet MS</vt:lpstr>
      <vt:lpstr>Wingdings</vt:lpstr>
      <vt:lpstr>Tema di Office</vt:lpstr>
      <vt:lpstr> Myoma/Sarcoma  MUSA  Date: day/month/year  </vt:lpstr>
      <vt:lpstr>General Info (remove this slide before submission)</vt:lpstr>
      <vt:lpstr>PowerPoint Presentation</vt:lpstr>
      <vt:lpstr>PowerPoint Presentation</vt:lpstr>
      <vt:lpstr>PowerPoint Presentation</vt:lpstr>
      <vt:lpstr>Machine Settings (check box or add a different setting)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title</dc:title>
  <dc:creator>sere.guerra@gmail.com</dc:creator>
  <cp:lastModifiedBy>Cooper, Nina C</cp:lastModifiedBy>
  <cp:revision>326</cp:revision>
  <dcterms:created xsi:type="dcterms:W3CDTF">2025-12-07T18:05:55Z</dcterms:created>
  <dcterms:modified xsi:type="dcterms:W3CDTF">2026-03-05T21:13:58Z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0x0101004326A5706A3C5E45A592B6BEBE54EE93</vt:lpwstr>
  </property>
  <property fmtid="{D5CDD505-2E9C-101B-9397-08002B2CF9AE}" pid="3" name="MediaServiceImageTags">
    <vt:lpwstr/>
  </property>
</Properties>
</file>